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vtt" ContentType="text/vt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8"/>
  </p:notesMasterIdLst>
  <p:handoutMasterIdLst>
    <p:handoutMasterId r:id="rId69"/>
  </p:handoutMasterIdLst>
  <p:sldIdLst>
    <p:sldId id="256" r:id="rId2"/>
    <p:sldId id="291" r:id="rId3"/>
    <p:sldId id="294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325" r:id="rId33"/>
    <p:sldId id="326" r:id="rId34"/>
    <p:sldId id="327" r:id="rId35"/>
    <p:sldId id="328" r:id="rId36"/>
    <p:sldId id="329" r:id="rId37"/>
    <p:sldId id="330" r:id="rId38"/>
    <p:sldId id="332" r:id="rId39"/>
    <p:sldId id="333" r:id="rId40"/>
    <p:sldId id="334" r:id="rId41"/>
    <p:sldId id="335" r:id="rId42"/>
    <p:sldId id="336" r:id="rId43"/>
    <p:sldId id="337" r:id="rId44"/>
    <p:sldId id="338" r:id="rId45"/>
    <p:sldId id="339" r:id="rId46"/>
    <p:sldId id="340" r:id="rId47"/>
    <p:sldId id="341" r:id="rId48"/>
    <p:sldId id="342" r:id="rId49"/>
    <p:sldId id="343" r:id="rId50"/>
    <p:sldId id="344" r:id="rId51"/>
    <p:sldId id="345" r:id="rId52"/>
    <p:sldId id="347" r:id="rId53"/>
    <p:sldId id="348" r:id="rId54"/>
    <p:sldId id="349" r:id="rId55"/>
    <p:sldId id="350" r:id="rId56"/>
    <p:sldId id="351" r:id="rId57"/>
    <p:sldId id="353" r:id="rId58"/>
    <p:sldId id="354" r:id="rId59"/>
    <p:sldId id="271" r:id="rId60"/>
    <p:sldId id="279" r:id="rId61"/>
    <p:sldId id="281" r:id="rId62"/>
    <p:sldId id="280" r:id="rId63"/>
    <p:sldId id="257" r:id="rId64"/>
    <p:sldId id="275" r:id="rId65"/>
    <p:sldId id="276" r:id="rId66"/>
    <p:sldId id="282" r:id="rId67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m-vindos" id="{E75E278A-FF0E-49A4-B170-79828D63BBAD}">
          <p14:sldIdLst>
            <p14:sldId id="256"/>
          </p14:sldIdLst>
        </p14:section>
        <p14:section name="01. Começe a programar hoje" id="{40D6E0AD-C37D-44D4-9240-D838AFDB6AA8}">
          <p14:sldIdLst>
            <p14:sldId id="291"/>
            <p14:sldId id="294"/>
            <p14:sldId id="295"/>
            <p14:sldId id="296"/>
            <p14:sldId id="297"/>
            <p14:sldId id="298"/>
            <p14:sldId id="299"/>
            <p14:sldId id="300"/>
          </p14:sldIdLst>
        </p14:section>
        <p14:section name="02. Comunique-se com o usuário" id="{D8A4EF47-F33C-437E-8001-EDC8001DDC64}">
          <p14:sldIdLst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03. Torne seu programa dinâmico com variáveis" id="{379A4C9F-2C09-4E7E-9F01-495225CC8601}">
          <p14:sldIdLst>
            <p14:sldId id="309"/>
            <p14:sldId id="310"/>
            <p14:sldId id="312"/>
            <p14:sldId id="313"/>
          </p14:sldIdLst>
        </p14:section>
        <p14:section name="04. Crie suas próprias funcionalidades" id="{97D84ED7-2C42-492A-99A9-7CC838344132}">
          <p14:sldIdLst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</p14:sldIdLst>
        </p14:section>
        <p14:section name="05. Pratique resolvendo problemas do seu dia a dia" id="{B3A71235-D86C-4999-845B-EEAFBD401583}">
          <p14:sldIdLst>
            <p14:sldId id="325"/>
            <p14:sldId id="326"/>
            <p14:sldId id="327"/>
            <p14:sldId id="328"/>
            <p14:sldId id="329"/>
            <p14:sldId id="330"/>
          </p14:sldIdLst>
        </p14:section>
        <p14:section name="06. Execute códigos diferentes dependendo da condição" id="{72F4B22C-99AC-4E8E-AE4C-6D05FDFFEBB9}">
          <p14:sldIdLst>
            <p14:sldId id="332"/>
            <p14:sldId id="333"/>
            <p14:sldId id="334"/>
            <p14:sldId id="335"/>
            <p14:sldId id="336"/>
            <p14:sldId id="337"/>
          </p14:sldIdLst>
        </p14:section>
        <p14:section name="07. Repita tarefas" id="{C7CF3772-FA3B-438C-9000-D2C019CA8BC8}">
          <p14:sldIdLst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</p14:sldIdLst>
        </p14:section>
        <p14:section name="08. Interaja de maneira diferente com o usuário" id="{D6A678F9-D663-4271-8AA4-EB33C13E9A5E}">
          <p14:sldIdLst>
            <p14:sldId id="347"/>
            <p14:sldId id="348"/>
            <p14:sldId id="349"/>
            <p14:sldId id="350"/>
            <p14:sldId id="351"/>
          </p14:sldIdLst>
        </p14:section>
        <p14:section name="09. Trabalhe com muitos dados" id="{28BC6D2D-4B2F-47BC-B3E5-C79FCBD96250}">
          <p14:sldIdLst>
            <p14:sldId id="353"/>
            <p14:sldId id="354"/>
          </p14:sldIdLst>
        </p14:section>
        <p14:section name="Design, Transformar, Anotação, Trabalhe em Conjunto, Diga-me" id="{B9B51309-D148-4332-87C2-07BE32FBCA3B}">
          <p14:sldIdLst>
            <p14:sldId id="271"/>
            <p14:sldId id="279"/>
            <p14:sldId id="281"/>
            <p14:sldId id="280"/>
            <p14:sldId id="257"/>
            <p14:sldId id="275"/>
            <p14:sldId id="276"/>
          </p14:sldIdLst>
        </p14:section>
        <p14:section name="Saiba Mais" id="{2CC34DB2-6590-42C0-AD4B-A04C6060184E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41" autoAdjust="0"/>
  </p:normalViewPr>
  <p:slideViewPr>
    <p:cSldViewPr snapToGrid="0">
      <p:cViewPr varScale="1">
        <p:scale>
          <a:sx n="73" d="100"/>
          <a:sy n="73" d="100"/>
        </p:scale>
        <p:origin x="1070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2E8EFE0-5F29-4A8F-882F-2C5E3702D946}" type="datetime1">
              <a:rPr lang="pt-BR" smtClean="0"/>
              <a:t>10/05/2023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915AE-A572-46FB-8F05-B028884B90C4}" type="datetime1">
              <a:rPr lang="pt-BR" smtClean="0"/>
              <a:pPr/>
              <a:t>10/05/2023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F61EA0F-A667-4B49-8422-0062BC55E249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5784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043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106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985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53693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230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47193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4263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1780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8279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4089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0185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3081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4266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2950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0921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7129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cxnSp>
        <p:nvCxnSpPr>
          <p:cNvPr id="12" name="Conector Reto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3"/>
          <p:cNvSpPr>
            <a:spLocks noGrp="1"/>
          </p:cNvSpPr>
          <p:nvPr>
            <p:ph type="title" hasCustomPrompt="1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 hasCustomPrompt="1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Quinto nível</a:t>
            </a:r>
          </a:p>
        </p:txBody>
      </p:sp>
      <p:sp>
        <p:nvSpPr>
          <p:cNvPr id="6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DFFABA16-A60E-4C58-9DC9-284576B05B35}" type="datetime1">
              <a:rPr lang="pt-BR" noProof="0" smtClean="0"/>
              <a:t>10/05/2023</a:t>
            </a:fld>
            <a:endParaRPr lang="pt-BR" noProof="0"/>
          </a:p>
        </p:txBody>
      </p:sp>
      <p:sp>
        <p:nvSpPr>
          <p:cNvPr id="7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8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10" name="Retângulo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3" hasCustomPrompt="1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495CCA5C-24EB-4738-B463-0ADFEF5D3564}" type="datetime1">
              <a:rPr lang="pt-BR" noProof="0" smtClean="0"/>
              <a:t>10/05/2023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8" name="Conector Reto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5.png"/><Relationship Id="rId5" Type="http://schemas.microsoft.com/office/2017/04/relationships/track" Target="../media/track1.vtt"/><Relationship Id="rId4" Type="http://schemas.openxmlformats.org/officeDocument/2006/relationships/notesSlide" Target="../notesSlides/notesSlide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emf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hyperlink" Target="http://go.microsoft.com/fwlink/?LinkId=617172" TargetMode="External"/><Relationship Id="rId7" Type="http://schemas.openxmlformats.org/officeDocument/2006/relationships/hyperlink" Target="Selecione%20aqui%20para%20ir%20para%20o%20treinamento%20gratuito%20do%20PowerPoint.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hyperlink" Target="http://go.microsoft.com/fwlink/?LinkId=623327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pt-BR" sz="4800" b="1" dirty="0">
                <a:solidFill>
                  <a:schemeClr val="bg1"/>
                </a:solidFill>
              </a:rPr>
              <a:t>Iniciante em Programação T5 - ONE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933105"/>
            <a:ext cx="10053385" cy="113779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pt-BR" sz="2400" b="1" dirty="0" err="1">
                <a:solidFill>
                  <a:schemeClr val="bg1"/>
                </a:solidFill>
                <a:latin typeface="+mj-lt"/>
              </a:rPr>
              <a:t>JavaScript</a:t>
            </a:r>
            <a:r>
              <a:rPr lang="pt-BR" sz="2400" b="1" dirty="0">
                <a:solidFill>
                  <a:schemeClr val="bg1"/>
                </a:solidFill>
                <a:latin typeface="+mj-lt"/>
              </a:rPr>
              <a:t> e HTML: desenvolva um jogo e pratique lógica de programação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02. COMUNIQUE-SE COM O USUÁRIO</a:t>
            </a:r>
          </a:p>
        </p:txBody>
      </p:sp>
    </p:spTree>
    <p:extLst>
      <p:ext uri="{BB962C8B-B14F-4D97-AF65-F5344CB8AC3E}">
        <p14:creationId xmlns:p14="http://schemas.microsoft.com/office/powerpoint/2010/main" val="3680395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821A88-94A9-38AF-9DA6-9CFF17F78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Recapitulando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256B19-E521-D6A5-0CE8-C8FD04E179B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946904" cy="2454487"/>
          </a:xfrm>
        </p:spPr>
        <p:txBody>
          <a:bodyPr/>
          <a:lstStyle/>
          <a:p>
            <a:r>
              <a:rPr lang="pt-BR" b="1" dirty="0"/>
              <a:t>Convenção de código: </a:t>
            </a:r>
            <a:br>
              <a:rPr lang="pt-BR" dirty="0"/>
            </a:br>
            <a:r>
              <a:rPr lang="pt-BR" dirty="0" err="1"/>
              <a:t>tags</a:t>
            </a:r>
            <a:r>
              <a:rPr lang="pt-BR" dirty="0"/>
              <a:t> HTML devem ser escritas com letra minúscula, mesmo que funcione utilizando maiúsculas.  </a:t>
            </a:r>
          </a:p>
          <a:p>
            <a:r>
              <a:rPr lang="pt-BR" b="1" dirty="0"/>
              <a:t>Mundo </a:t>
            </a:r>
            <a:r>
              <a:rPr lang="pt-BR" b="1" dirty="0" err="1"/>
              <a:t>JavaScript</a:t>
            </a:r>
            <a:r>
              <a:rPr lang="pt-BR" b="1" dirty="0"/>
              <a:t> é mais rígido: </a:t>
            </a:r>
            <a:br>
              <a:rPr lang="pt-BR" dirty="0"/>
            </a:br>
            <a:r>
              <a:rPr lang="pt-BR" dirty="0"/>
              <a:t>O mundo </a:t>
            </a:r>
            <a:r>
              <a:rPr lang="pt-BR" dirty="0" err="1"/>
              <a:t>JavaScript</a:t>
            </a:r>
            <a:r>
              <a:rPr lang="pt-BR" dirty="0"/>
              <a:t> só está preparado para entender a sintaxe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alert</a:t>
            </a:r>
            <a:r>
              <a:rPr lang="pt-BR" dirty="0"/>
              <a:t>, em letras minúsculas. </a:t>
            </a:r>
            <a:r>
              <a:rPr lang="pt-BR" b="0" i="0" dirty="0">
                <a:effectLst/>
              </a:rPr>
              <a:t>Ao escrevermos em letras maiúsculas, estamos incorrendo em um erro de </a:t>
            </a:r>
            <a:r>
              <a:rPr lang="pt-BR" b="1" i="0" dirty="0">
                <a:effectLst/>
              </a:rPr>
              <a:t>sintaxe</a:t>
            </a:r>
            <a:r>
              <a:rPr lang="pt-BR" b="0" i="0" dirty="0">
                <a:effectLst/>
              </a:rPr>
              <a:t>.</a:t>
            </a:r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5F1FA55-45B4-EE06-1012-3315285BE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" y="4420179"/>
            <a:ext cx="4677428" cy="562053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0BA91D4-772F-F6B2-6372-6FC6914629FD}"/>
              </a:ext>
            </a:extLst>
          </p:cNvPr>
          <p:cNvSpPr txBox="1">
            <a:spLocks/>
          </p:cNvSpPr>
          <p:nvPr/>
        </p:nvSpPr>
        <p:spPr>
          <a:xfrm>
            <a:off x="499740" y="3990623"/>
            <a:ext cx="4416552" cy="525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Erro de </a:t>
            </a:r>
            <a:r>
              <a:rPr lang="pt-BR" b="1" dirty="0"/>
              <a:t>sintaxe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FE28E4FB-774C-8766-E2AD-AEEFE8551D15}"/>
              </a:ext>
            </a:extLst>
          </p:cNvPr>
          <p:cNvSpPr txBox="1">
            <a:spLocks/>
          </p:cNvSpPr>
          <p:nvPr/>
        </p:nvSpPr>
        <p:spPr>
          <a:xfrm>
            <a:off x="6414054" y="3288616"/>
            <a:ext cx="4826032" cy="3379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mínimo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de que precisamos em nosso programa, para que ele funcione, é a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b="1" i="0" dirty="0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meta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&gt; com atributo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charset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=</a:t>
            </a:r>
            <a:r>
              <a:rPr lang="pt-BR" b="1" i="0" dirty="0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“UTF-8”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sem o qual o programa pode até funcionar, mas haverá problemas de acentuação. Se queremos escrever um código em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ele deve estar inserido na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b="1" i="0" dirty="0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&gt;. </a:t>
            </a:r>
          </a:p>
          <a:p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Para esta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aprendemos o comando 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Precisamos informá-lo sobre que informações serão exibidas. Às instruções que o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recebe é dado o nome de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parâmetro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que o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precisa receber. Isto faz parte da lógica de programação.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D5B1C52-BDDB-23F1-BBEB-E9F8BCE8B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054" y="1501687"/>
            <a:ext cx="3734321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52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94DE10-9D8C-CD4A-091C-E8D3139A7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Concatenação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C540F6-5097-3F9E-8C72-59CC9259CE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5556504" cy="5148072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que fazer? O mundo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é representado por tudo que está inserido na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&gt;. Todo o conteúdo desta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é interpretado pelo navegador como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mundo HTML é compreendido como tudo que está fora da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&gt;. O que faremos é escrever, a partir do mundo JS, um HTML. Para isto, adicionaremos </a:t>
            </a:r>
            <a:r>
              <a:rPr lang="pt-BR" b="1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document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write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( ):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 palavra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document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significa, em português, "documento". Nossa página HTML, nosso programa, é um documento. Já a palavra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write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corresponde à palavra "escrever". O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write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recebe parênteses ao final, ou seja, ele aceita receber algo para escrever no documento. Como vimos, o texto no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é incluído entre aspas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texto é chamado de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string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tanto em JS como em outras linguagens de programação.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C1F4C6A-67F5-0880-DB1C-5EAF0F423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008" y="1435609"/>
            <a:ext cx="3520453" cy="156464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1C0E615-2DDC-D1B6-E926-D33AC1029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008" y="3238023"/>
            <a:ext cx="3520453" cy="146488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FC9D056-5E78-DAB5-44CC-0ADF4CDC1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2008" y="5133158"/>
            <a:ext cx="3520453" cy="137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2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3937A-32D3-2F68-7DB1-3DAA75094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8622793" cy="640080"/>
          </a:xfrm>
        </p:spPr>
        <p:txBody>
          <a:bodyPr/>
          <a:lstStyle/>
          <a:p>
            <a:r>
              <a:rPr lang="pt-BR" dirty="0"/>
              <a:t>Usar </a:t>
            </a:r>
            <a:r>
              <a:rPr lang="pt-BR" dirty="0" err="1"/>
              <a:t>alert</a:t>
            </a:r>
            <a:r>
              <a:rPr lang="pt-BR" dirty="0"/>
              <a:t> demais pode ser tedioso para o usuário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83F052-DFC3-1896-433C-9E58D27997A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3569677"/>
            <a:ext cx="5372849" cy="2447075"/>
          </a:xfrm>
        </p:spPr>
        <p:txBody>
          <a:bodyPr>
            <a:normAutofit/>
          </a:bodyPr>
          <a:lstStyle/>
          <a:p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Uma boa prática é terminar uma instrução com </a:t>
            </a:r>
            <a:r>
              <a:rPr lang="pt-BR" sz="1600" b="0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ponto e vírgula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Contudo, vimos que se comunicar com o usuário através de alertas pode ser algo tedioso e por isso aprendemos uma nova instrução capaz de escrever a partir do mundo </a:t>
            </a:r>
            <a:r>
              <a:rPr lang="pt-BR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no mundo HTML.</a:t>
            </a:r>
            <a:endParaRPr lang="pt-B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CDE2B7-0ED7-73A9-697E-8716F6FDA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797740"/>
            <a:ext cx="5372850" cy="116221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A1C6AB6-59F5-F47F-237C-54E2654A0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845" y="1797740"/>
            <a:ext cx="5120948" cy="324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47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2B2C51-3DF1-0C8E-C99E-A17604FEB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textos e números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7828F8E-3722-6832-6E09-1D260B65C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6" y="1540696"/>
            <a:ext cx="3797575" cy="233236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84CBE24-9D69-ACF9-FD86-41F86CEA5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4180783"/>
            <a:ext cx="7057948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825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C85106-752F-ED4F-0B45-64C39B57B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textos e números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FED5B54-FB13-3325-C6BD-022CBA12D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868151"/>
            <a:ext cx="10210571" cy="433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30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9FD2D1-4244-9F2B-AFE1-B981A8953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textos e números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F82B279-6CDA-0FE4-5248-4807F309F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808727"/>
            <a:ext cx="9955014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92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C6782-2BB1-E2E3-AC9B-8B6AC0D3B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textos e números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9727D43-FC53-7A0F-44DA-A25F01F39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648076"/>
            <a:ext cx="8960418" cy="497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84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03. TORNE SEU PROGRAMA DINÂMICO COM VARIÁVEIS</a:t>
            </a:r>
          </a:p>
        </p:txBody>
      </p:sp>
    </p:spTree>
    <p:extLst>
      <p:ext uri="{BB962C8B-B14F-4D97-AF65-F5344CB8AC3E}">
        <p14:creationId xmlns:p14="http://schemas.microsoft.com/office/powerpoint/2010/main" val="2086726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9B6AD3-072E-380E-D1AC-FEC181213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Reduzindo alterações</a:t>
            </a:r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F165F55F-12EB-DFBC-896A-697B762DD86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8" y="1377553"/>
            <a:ext cx="11041528" cy="2544005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chemeClr val="accent2"/>
                </a:solidFill>
              </a:rPr>
              <a:t>Variáveis: </a:t>
            </a:r>
            <a:br>
              <a:rPr lang="pt-BR" dirty="0"/>
            </a:br>
            <a:r>
              <a:rPr lang="pt-BR" b="0" i="0" dirty="0">
                <a:effectLst/>
              </a:rPr>
              <a:t>O processo de "raciocínio" do </a:t>
            </a:r>
            <a:r>
              <a:rPr lang="pt-BR" b="0" i="0" dirty="0" err="1">
                <a:effectLst/>
              </a:rPr>
              <a:t>JavaScript</a:t>
            </a:r>
            <a:r>
              <a:rPr lang="pt-BR" b="0" i="0" dirty="0">
                <a:effectLst/>
              </a:rPr>
              <a:t> será questionar se determinado trecho está entre aspas, e se estiver, é uma </a:t>
            </a:r>
            <a:r>
              <a:rPr lang="pt-BR" b="0" i="0" dirty="0" err="1">
                <a:effectLst/>
              </a:rPr>
              <a:t>string</a:t>
            </a:r>
            <a:r>
              <a:rPr lang="pt-BR" b="0" i="0" dirty="0">
                <a:effectLst/>
              </a:rPr>
              <a:t>, caso negativo, será feita uma próxima pergunta: trata-se de um número? Caso a resposta seja "não", significa que se trata de uma </a:t>
            </a:r>
            <a:r>
              <a:rPr lang="pt-BR" b="1" i="0" dirty="0">
                <a:effectLst/>
              </a:rPr>
              <a:t>variável</a:t>
            </a:r>
            <a:r>
              <a:rPr lang="pt-BR" b="0" i="0" dirty="0">
                <a:effectLst/>
              </a:rPr>
              <a:t>.            </a:t>
            </a:r>
            <a:br>
              <a:rPr lang="pt-BR" b="0" i="0" dirty="0">
                <a:effectLst/>
              </a:rPr>
            </a:br>
            <a:r>
              <a:rPr lang="pt-BR" b="1" dirty="0">
                <a:solidFill>
                  <a:srgbClr val="7030A0"/>
                </a:solidFill>
              </a:rPr>
              <a:t>var</a:t>
            </a:r>
            <a:r>
              <a:rPr lang="pt-BR" dirty="0"/>
              <a:t> ano = </a:t>
            </a:r>
            <a:r>
              <a:rPr lang="pt-BR" b="1" dirty="0">
                <a:solidFill>
                  <a:schemeClr val="accent1"/>
                </a:solidFill>
              </a:rPr>
              <a:t>2016</a:t>
            </a:r>
            <a:r>
              <a:rPr lang="pt-BR" dirty="0"/>
              <a:t>; </a:t>
            </a:r>
          </a:p>
          <a:p>
            <a:r>
              <a:rPr lang="pt-BR" b="0" i="0" dirty="0">
                <a:effectLst/>
              </a:rPr>
              <a:t>O prefixo </a:t>
            </a:r>
            <a:r>
              <a:rPr lang="pt-BR" b="1" i="0" dirty="0">
                <a:solidFill>
                  <a:srgbClr val="7030A0"/>
                </a:solidFill>
                <a:effectLst/>
              </a:rPr>
              <a:t>var</a:t>
            </a:r>
            <a:r>
              <a:rPr lang="pt-BR" b="0" i="0" dirty="0">
                <a:effectLst/>
              </a:rPr>
              <a:t> ó é utilizado ao declararmos a variável pela primeira vez, então não é necessário utilizá-lo ao definirmos um novo valor. As variáveis nos ajudam, também, a fazer a manutenção de nosso código, já que ela é declarada em um único ponto e pode ser utilizada em diversos momentos.</a:t>
            </a:r>
            <a:endParaRPr lang="pt-BR" dirty="0"/>
          </a:p>
        </p:txBody>
      </p:sp>
      <p:pic>
        <p:nvPicPr>
          <p:cNvPr id="15" name="Imagem 14" descr="Tela de computador com letras e números em fundo preto&#10;&#10;Descrição gerada automaticamente">
            <a:extLst>
              <a:ext uri="{FF2B5EF4-FFF2-40B4-BE49-F238E27FC236}">
                <a16:creationId xmlns:a16="http://schemas.microsoft.com/office/drawing/2014/main" id="{EF4293FD-55E1-6451-2C40-CFCEE96DF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" y="3921559"/>
            <a:ext cx="3472414" cy="2380921"/>
          </a:xfrm>
          <a:prstGeom prst="rect">
            <a:avLst/>
          </a:prstGeom>
        </p:spPr>
      </p:pic>
      <p:pic>
        <p:nvPicPr>
          <p:cNvPr id="17" name="Imagem 16" descr="Texto&#10;&#10;Descrição gerada automaticamente">
            <a:extLst>
              <a:ext uri="{FF2B5EF4-FFF2-40B4-BE49-F238E27FC236}">
                <a16:creationId xmlns:a16="http://schemas.microsoft.com/office/drawing/2014/main" id="{5E2A956A-8D5A-FCF9-23DB-AE2DB49E9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141" y="3926388"/>
            <a:ext cx="3985718" cy="2376092"/>
          </a:xfrm>
          <a:prstGeom prst="rect">
            <a:avLst/>
          </a:prstGeom>
        </p:spPr>
      </p:pic>
      <p:pic>
        <p:nvPicPr>
          <p:cNvPr id="19" name="Imagem 18" descr="Texto&#10;&#10;Descrição gerada automaticamente">
            <a:extLst>
              <a:ext uri="{FF2B5EF4-FFF2-40B4-BE49-F238E27FC236}">
                <a16:creationId xmlns:a16="http://schemas.microsoft.com/office/drawing/2014/main" id="{B75AD3B8-BF31-B2CC-8507-0C039CCFD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9263" y="3921559"/>
            <a:ext cx="3421528" cy="237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91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01. COMECE A PROGRAMAR HOJE</a:t>
            </a:r>
          </a:p>
        </p:txBody>
      </p:sp>
    </p:spTree>
    <p:extLst>
      <p:ext uri="{BB962C8B-B14F-4D97-AF65-F5344CB8AC3E}">
        <p14:creationId xmlns:p14="http://schemas.microsoft.com/office/powerpoint/2010/main" val="3143061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CE93E7-AF16-48DD-2F4E-8E7969F72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Variáveis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2ABD72-342E-9078-068D-117563CDAF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4838750" cy="1991800"/>
          </a:xfrm>
        </p:spPr>
        <p:txBody>
          <a:bodyPr/>
          <a:lstStyle/>
          <a:p>
            <a:r>
              <a:rPr lang="pt-BR" b="0" i="0" dirty="0">
                <a:effectLst/>
              </a:rPr>
              <a:t>Uma variável pode guardar praticamente o que você quiser: um </a:t>
            </a:r>
            <a:r>
              <a:rPr lang="pt-BR" i="0" dirty="0">
                <a:effectLst/>
              </a:rPr>
              <a:t>número,</a:t>
            </a:r>
            <a:r>
              <a:rPr lang="pt-BR" b="0" i="0" dirty="0">
                <a:effectLst/>
              </a:rPr>
              <a:t> uma </a:t>
            </a:r>
            <a:r>
              <a:rPr lang="pt-BR" b="0" i="0" dirty="0" err="1">
                <a:effectLst/>
              </a:rPr>
              <a:t>string</a:t>
            </a:r>
            <a:r>
              <a:rPr lang="pt-BR" b="0" i="0" dirty="0">
                <a:effectLst/>
              </a:rPr>
              <a:t> ou outro pedaço de código. </a:t>
            </a:r>
          </a:p>
          <a:p>
            <a:r>
              <a:rPr lang="pt-BR" dirty="0"/>
              <a:t>É</a:t>
            </a:r>
            <a:r>
              <a:rPr lang="pt-BR" b="0" i="0" dirty="0">
                <a:effectLst/>
              </a:rPr>
              <a:t> possível calcular a média das idades usando a frase "A média das idades é" e concatenando com a soma das idades dividida pelo número de indivíduos.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B65FFEA-196D-5C8A-9589-FBE684367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" y="3430592"/>
            <a:ext cx="4463748" cy="358171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DB70677-07AE-20C7-36BF-5E20F124F128}"/>
              </a:ext>
            </a:extLst>
          </p:cNvPr>
          <p:cNvSpPr txBox="1">
            <a:spLocks/>
          </p:cNvSpPr>
          <p:nvPr/>
        </p:nvSpPr>
        <p:spPr>
          <a:xfrm>
            <a:off x="521207" y="4213221"/>
            <a:ext cx="4365425" cy="496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Podemos realizar a operação por meio de uma variável: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6E9232C-9365-1695-1C40-B29DF8632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8" y="4675166"/>
            <a:ext cx="4463748" cy="413932"/>
          </a:xfrm>
          <a:prstGeom prst="rect">
            <a:avLst/>
          </a:prstGeom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32AD43D-ADA2-2F7E-5C85-69A744A2BD03}"/>
              </a:ext>
            </a:extLst>
          </p:cNvPr>
          <p:cNvSpPr txBox="1">
            <a:spLocks/>
          </p:cNvSpPr>
          <p:nvPr/>
        </p:nvSpPr>
        <p:spPr>
          <a:xfrm>
            <a:off x="5853830" y="1435607"/>
            <a:ext cx="5484055" cy="64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rgbClr val="3D464D"/>
                </a:solidFill>
              </a:rPr>
              <a:t>Para</a:t>
            </a:r>
            <a:r>
              <a:rPr lang="pt-BR" b="0" i="0" dirty="0">
                <a:solidFill>
                  <a:srgbClr val="3D464D"/>
                </a:solidFill>
                <a:effectLst/>
              </a:rPr>
              <a:t> arredondar números com muitas casas decimais, c</a:t>
            </a:r>
            <a:r>
              <a:rPr lang="pt-BR" dirty="0">
                <a:solidFill>
                  <a:srgbClr val="3D464D"/>
                </a:solidFill>
              </a:rPr>
              <a:t>hamaremos a </a:t>
            </a:r>
            <a:r>
              <a:rPr lang="pt-BR" b="1" dirty="0">
                <a:solidFill>
                  <a:srgbClr val="3D464D"/>
                </a:solidFill>
              </a:rPr>
              <a:t>função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round</a:t>
            </a:r>
            <a:r>
              <a:rPr lang="pt-BR" b="1" dirty="0">
                <a:solidFill>
                  <a:srgbClr val="3D464D"/>
                </a:solidFill>
              </a:rPr>
              <a:t> </a:t>
            </a:r>
            <a:r>
              <a:rPr lang="pt-BR" b="0" i="0" dirty="0">
                <a:solidFill>
                  <a:srgbClr val="3D464D"/>
                </a:solidFill>
                <a:effectLst/>
              </a:rPr>
              <a:t>(do inglês, "arredondar"):</a:t>
            </a:r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68B6044-563B-AB03-E5B3-9F90CCC5F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670" y="2148384"/>
            <a:ext cx="838273" cy="30482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2FCF64C-B9DE-EBAF-2964-00FC548E2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670" y="2620989"/>
            <a:ext cx="5415216" cy="624894"/>
          </a:xfrm>
          <a:prstGeom prst="rect">
            <a:avLst/>
          </a:prstGeom>
        </p:spPr>
      </p:pic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31E266C5-A28C-29F8-401E-9391CF10D10C}"/>
              </a:ext>
            </a:extLst>
          </p:cNvPr>
          <p:cNvSpPr txBox="1">
            <a:spLocks/>
          </p:cNvSpPr>
          <p:nvPr/>
        </p:nvSpPr>
        <p:spPr>
          <a:xfrm>
            <a:off x="5873510" y="3471142"/>
            <a:ext cx="5590904" cy="1494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No código não </a:t>
            </a:r>
            <a:r>
              <a:rPr lang="pt-BR" b="0" i="0" dirty="0">
                <a:effectLst/>
              </a:rPr>
              <a:t>é evidente qual idade corresponde a qual indivíduo. Na operação 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39 + 20 + 41</a:t>
            </a:r>
            <a:r>
              <a:rPr lang="pt-BR" b="0" i="0" dirty="0">
                <a:effectLst/>
              </a:rPr>
              <a:t>. Não dá para saber qual idade pertence a quem. </a:t>
            </a:r>
          </a:p>
          <a:p>
            <a:r>
              <a:rPr lang="pt-BR" b="0" i="0" dirty="0">
                <a:effectLst/>
              </a:rPr>
              <a:t>Para eliminarmos esta dificuldade, criaremos variáveis para a idade de cada um:</a:t>
            </a:r>
            <a:endParaRPr lang="pt-BR" dirty="0"/>
          </a:p>
        </p:txBody>
      </p:sp>
      <p:pic>
        <p:nvPicPr>
          <p:cNvPr id="16" name="Imagem 15" descr="Texto&#10;&#10;Descrição gerada automaticamente">
            <a:extLst>
              <a:ext uri="{FF2B5EF4-FFF2-40B4-BE49-F238E27FC236}">
                <a16:creationId xmlns:a16="http://schemas.microsoft.com/office/drawing/2014/main" id="{AAA97964-435F-CD8F-41CC-5D2BD9A4DA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6212" y="4794028"/>
            <a:ext cx="5034743" cy="152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66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02AD85-622A-106F-3A66-3D71BDAA1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B666FE-2C05-F714-BFB4-B8A92C913C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6" y="1312729"/>
            <a:ext cx="6784162" cy="5170935"/>
          </a:xfrm>
        </p:spPr>
        <p:txBody>
          <a:bodyPr>
            <a:noAutofit/>
          </a:bodyPr>
          <a:lstStyle/>
          <a:p>
            <a:r>
              <a:rPr lang="pt-BR" sz="1000" b="0" i="0" dirty="0">
                <a:solidFill>
                  <a:srgbClr val="3D464D"/>
                </a:solidFill>
                <a:effectLst/>
              </a:rPr>
              <a:t>Aprendemos a trabalhar com variáveis, que nos facilitam a manutenção de nosso programa, e o tornam mais dinâmico. Por exemplo, para o ano, em vez de termos o número fixo no comando, cujas alterações posteriores teriam que ser feitas manualmente em todos os locais em que ele aparece, declaramos uma variável que guarda um valor, no caso </a:t>
            </a:r>
            <a:r>
              <a:rPr lang="pt-BR" sz="1000" b="1" dirty="0">
                <a:solidFill>
                  <a:schemeClr val="accent1"/>
                </a:solidFill>
              </a:rPr>
              <a:t>2016</a:t>
            </a:r>
            <a:r>
              <a:rPr lang="pt-BR" sz="1000" dirty="0">
                <a:solidFill>
                  <a:srgbClr val="3D464D"/>
                </a:solidFill>
              </a:rPr>
              <a:t>.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Para isso, utilizamos o prefixo </a:t>
            </a:r>
            <a:r>
              <a:rPr lang="pt-BR" sz="1000" b="1" i="0" dirty="0">
                <a:solidFill>
                  <a:srgbClr val="7030A0"/>
                </a:solidFill>
                <a:effectLst/>
              </a:rPr>
              <a:t>var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, abreviação de </a:t>
            </a:r>
            <a:r>
              <a:rPr lang="pt-BR" sz="1000" b="0" i="1" dirty="0" err="1">
                <a:solidFill>
                  <a:srgbClr val="7030A0"/>
                </a:solidFill>
                <a:effectLst/>
              </a:rPr>
              <a:t>variable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, em seguida nomeamos a variável como ano. Além disso, utilizamos o sinal de </a:t>
            </a:r>
            <a:r>
              <a:rPr lang="pt-BR" sz="1000" b="1" i="0" dirty="0">
                <a:solidFill>
                  <a:schemeClr val="accent1"/>
                </a:solidFill>
                <a:effectLst/>
              </a:rPr>
              <a:t>=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, que lemos como "recebe". Portanto, 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 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ano recebe 2016. </a:t>
            </a:r>
          </a:p>
          <a:p>
            <a:r>
              <a:rPr lang="pt-BR" sz="1000" b="0" i="0" dirty="0">
                <a:solidFill>
                  <a:srgbClr val="3D464D"/>
                </a:solidFill>
                <a:effectLst/>
              </a:rPr>
              <a:t>Assim, em todo o lugar em que esta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for acessada, o JS "pegará" o seu valor naquele momento. Quando o código do trecho abaixo for executado, a primeira linha a ser processada é a declaração da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Em seguida, ele imprimirá a linha do</a:t>
            </a:r>
            <a:r>
              <a:rPr lang="pt-BR" sz="1000" dirty="0">
                <a:solidFill>
                  <a:srgbClr val="3D464D"/>
                </a:solidFill>
              </a:rPr>
              <a:t> </a:t>
            </a:r>
            <a:r>
              <a:rPr lang="pt-BR" sz="1000" dirty="0" err="1">
                <a:solidFill>
                  <a:srgbClr val="3D464D"/>
                </a:solidFill>
              </a:rPr>
              <a:t>document.</a:t>
            </a:r>
            <a:r>
              <a:rPr lang="pt-BR" sz="10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000" dirty="0">
                <a:solidFill>
                  <a:srgbClr val="3D464D"/>
                </a:solidFill>
              </a:rPr>
              <a:t>( );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com a idade do Flávio, que é uma série de concatenações. </a:t>
            </a: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r>
              <a:rPr lang="pt-BR" sz="1000" b="0" i="0" dirty="0">
                <a:solidFill>
                  <a:srgbClr val="3D464D"/>
                </a:solidFill>
                <a:effectLst/>
              </a:rPr>
              <a:t>No momento em que o código for executado, será analisado o valor da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 variável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ano até este ponto, no caso, </a:t>
            </a:r>
            <a:r>
              <a:rPr lang="pt-BR" sz="1000" b="1" i="0" dirty="0">
                <a:solidFill>
                  <a:schemeClr val="accent1"/>
                </a:solidFill>
                <a:effectLst/>
              </a:rPr>
              <a:t>2016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Este valor será impresso até atingir a linha em que a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 variável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ano recebe o valor </a:t>
            </a:r>
            <a:r>
              <a:rPr lang="pt-BR" sz="1000" b="1" i="0" dirty="0">
                <a:solidFill>
                  <a:schemeClr val="accent1"/>
                </a:solidFill>
                <a:effectLst/>
              </a:rPr>
              <a:t>2017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Por definição, os valores da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 mudam, e podem ser alterados em diversos pontos ao longo do programa. Portanto, a partir da nova instrução, o valor de ano será </a:t>
            </a:r>
            <a:r>
              <a:rPr lang="pt-BR" sz="1000" b="1" i="0" dirty="0">
                <a:solidFill>
                  <a:schemeClr val="accent1"/>
                </a:solidFill>
                <a:effectLst/>
              </a:rPr>
              <a:t>2017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</a:t>
            </a: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r>
              <a:rPr lang="pt-BR" sz="1000" dirty="0"/>
              <a:t>Não há influência sobre as instruções anteriores porque elas já foram processadas, com o valor de ano de </a:t>
            </a:r>
            <a:r>
              <a:rPr lang="pt-BR" sz="1000" b="1" dirty="0">
                <a:solidFill>
                  <a:schemeClr val="accent1"/>
                </a:solidFill>
              </a:rPr>
              <a:t>2016</a:t>
            </a:r>
            <a:r>
              <a:rPr lang="pt-BR" sz="1000" dirty="0"/>
              <a:t>. O marco de mudança do valor da </a:t>
            </a:r>
            <a:r>
              <a:rPr lang="pt-BR" sz="1000" dirty="0">
                <a:solidFill>
                  <a:srgbClr val="7030A0"/>
                </a:solidFill>
              </a:rPr>
              <a:t>variável</a:t>
            </a:r>
            <a:r>
              <a:rPr lang="pt-BR" sz="1000" dirty="0"/>
              <a:t> em nosso programa é na linha ano </a:t>
            </a:r>
            <a:r>
              <a:rPr lang="pt-BR" sz="1000" b="1" dirty="0">
                <a:solidFill>
                  <a:schemeClr val="accent1"/>
                </a:solidFill>
              </a:rPr>
              <a:t>= 2017</a:t>
            </a:r>
            <a:r>
              <a:rPr lang="pt-BR" sz="1000" dirty="0"/>
              <a:t>. Vimos também que é possível realizar operações matemáticas, como adições e multiplicações, desde que elas guardem um número. Podemos guardar em uma </a:t>
            </a:r>
            <a:r>
              <a:rPr lang="pt-BR" sz="1000" dirty="0">
                <a:solidFill>
                  <a:srgbClr val="7030A0"/>
                </a:solidFill>
              </a:rPr>
              <a:t>variável</a:t>
            </a:r>
            <a:r>
              <a:rPr lang="pt-BR" sz="1000" dirty="0"/>
              <a:t>, por exemplo, informações de idade. </a:t>
            </a:r>
          </a:p>
          <a:p>
            <a:r>
              <a:rPr lang="pt-BR" sz="1000" dirty="0">
                <a:solidFill>
                  <a:srgbClr val="3D464D"/>
                </a:solidFill>
              </a:rPr>
              <a:t>P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odemos também realizar operações matemáticas utilizando os nomes das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variáveis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, e guardar seu resultado em outra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Além disso, u</a:t>
            </a:r>
            <a:r>
              <a:rPr lang="pt-BR" sz="1000" dirty="0"/>
              <a:t>ma variável não guarda só um tipo texto (</a:t>
            </a:r>
            <a:r>
              <a:rPr lang="pt-BR" sz="1000" dirty="0" err="1"/>
              <a:t>string</a:t>
            </a:r>
            <a:r>
              <a:rPr lang="pt-BR" sz="1000" dirty="0"/>
              <a:t>), mas também um tipo número.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03F5255F-9D6B-5C5C-9C65-6E11F70DB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641" y="1312729"/>
            <a:ext cx="4395607" cy="517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05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04. CRIE SUAS PRÓPRIAS FUNCIONALIDADES</a:t>
            </a:r>
          </a:p>
        </p:txBody>
      </p:sp>
    </p:spTree>
    <p:extLst>
      <p:ext uri="{BB962C8B-B14F-4D97-AF65-F5344CB8AC3E}">
        <p14:creationId xmlns:p14="http://schemas.microsoft.com/office/powerpoint/2010/main" val="576025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603FE3-BE52-75C0-C5C2-EEABCA07E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a manutenção do código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6D1B63-1FED-9C5E-6355-643027CE4A7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491515"/>
          </a:xfrm>
        </p:spPr>
        <p:txBody>
          <a:bodyPr/>
          <a:lstStyle/>
          <a:p>
            <a:r>
              <a:rPr lang="pt-BR" dirty="0"/>
              <a:t>Diferentes formas de pular uma linha: </a:t>
            </a:r>
          </a:p>
        </p:txBody>
      </p:sp>
      <p:pic>
        <p:nvPicPr>
          <p:cNvPr id="15" name="Imagem 1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394A2E70-B8F7-85A8-81E2-8AF6B3ED8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42" y="2066168"/>
            <a:ext cx="5007441" cy="3587380"/>
          </a:xfrm>
          <a:prstGeom prst="rect">
            <a:avLst/>
          </a:prstGeom>
        </p:spPr>
      </p:pic>
      <p:pic>
        <p:nvPicPr>
          <p:cNvPr id="17" name="Imagem 16" descr="Texto&#10;&#10;Descrição gerada automaticamente">
            <a:extLst>
              <a:ext uri="{FF2B5EF4-FFF2-40B4-BE49-F238E27FC236}">
                <a16:creationId xmlns:a16="http://schemas.microsoft.com/office/drawing/2014/main" id="{08662450-5B1B-BC2F-93A4-602161DF7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680" y="2066168"/>
            <a:ext cx="5511913" cy="35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996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A8BA29-779A-ECE9-68A2-9213EA375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a manutenção do código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31FDE2FA-B342-3C4F-64E1-D344DBB63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237" y="1586066"/>
            <a:ext cx="4776982" cy="4726244"/>
          </a:xfrm>
          <a:prstGeom prst="rect">
            <a:avLst/>
          </a:prstGeom>
        </p:spPr>
      </p:pic>
      <p:pic>
        <p:nvPicPr>
          <p:cNvPr id="7" name="Imagem 6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859E0D66-C6C2-43FE-69F2-FFF26C83F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185" y="1586066"/>
            <a:ext cx="5153578" cy="472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65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72CE27-A211-6938-20C5-673D907B1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a manutenção do código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F2F955-657C-4848-4670-6895E3283E4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7"/>
            <a:ext cx="11042904" cy="1671387"/>
          </a:xfrm>
        </p:spPr>
        <p:txBody>
          <a:bodyPr>
            <a:normAutofit/>
          </a:bodyPr>
          <a:lstStyle/>
          <a:p>
            <a:r>
              <a:rPr lang="pt-BR" dirty="0"/>
              <a:t>- Adicionando o </a:t>
            </a:r>
            <a:r>
              <a:rPr lang="pt-BR" b="1" dirty="0">
                <a:solidFill>
                  <a:schemeClr val="accent6"/>
                </a:solidFill>
              </a:rPr>
              <a:t>“&lt;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&gt;” </a:t>
            </a:r>
            <a:r>
              <a:rPr lang="pt-BR" dirty="0"/>
              <a:t>a </a:t>
            </a:r>
            <a:r>
              <a:rPr lang="pt-BR" dirty="0">
                <a:solidFill>
                  <a:srgbClr val="7030A0"/>
                </a:solidFill>
              </a:rPr>
              <a:t>variável</a:t>
            </a:r>
            <a:r>
              <a:rPr lang="pt-BR" b="1" dirty="0">
                <a:solidFill>
                  <a:srgbClr val="7030A0"/>
                </a:solidFill>
              </a:rPr>
              <a:t> </a:t>
            </a:r>
            <a:r>
              <a:rPr lang="pt-BR" dirty="0" err="1"/>
              <a:t>puloLinha</a:t>
            </a:r>
            <a:r>
              <a:rPr lang="pt-BR" dirty="0"/>
              <a:t> melhoramos o código.</a:t>
            </a:r>
            <a:br>
              <a:rPr lang="pt-BR" sz="1200" dirty="0">
                <a:solidFill>
                  <a:srgbClr val="3D464D"/>
                </a:solidFill>
              </a:rPr>
            </a:br>
            <a:r>
              <a:rPr lang="pt-BR" sz="1200" dirty="0">
                <a:solidFill>
                  <a:srgbClr val="3D464D"/>
                </a:solidFill>
              </a:rPr>
              <a:t>- Na hora que o </a:t>
            </a:r>
            <a:r>
              <a:rPr lang="pt-BR" sz="1200" dirty="0" err="1">
                <a:solidFill>
                  <a:srgbClr val="3D464D"/>
                </a:solidFill>
              </a:rPr>
              <a:t>document.</a:t>
            </a:r>
            <a:r>
              <a:rPr lang="pt-BR" sz="12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200" dirty="0">
                <a:solidFill>
                  <a:srgbClr val="3D464D"/>
                </a:solidFill>
              </a:rPr>
              <a:t>( ) for acessado, ele irá pegar o conteúdo da </a:t>
            </a:r>
            <a:r>
              <a:rPr lang="pt-BR" sz="1200" dirty="0">
                <a:solidFill>
                  <a:srgbClr val="7030A0"/>
                </a:solidFill>
              </a:rPr>
              <a:t>variável</a:t>
            </a:r>
            <a:r>
              <a:rPr lang="pt-BR" sz="1200" dirty="0">
                <a:solidFill>
                  <a:srgbClr val="3D464D"/>
                </a:solidFill>
              </a:rPr>
              <a:t>, a </a:t>
            </a:r>
            <a:r>
              <a:rPr lang="pt-BR" sz="1200" dirty="0" err="1">
                <a:solidFill>
                  <a:srgbClr val="3D464D"/>
                </a:solidFill>
              </a:rPr>
              <a:t>tag</a:t>
            </a:r>
            <a:r>
              <a:rPr lang="pt-BR" sz="1200" dirty="0">
                <a:solidFill>
                  <a:srgbClr val="3D464D"/>
                </a:solidFill>
              </a:rPr>
              <a:t> </a:t>
            </a:r>
            <a:r>
              <a:rPr lang="pt-BR" b="1" dirty="0">
                <a:solidFill>
                  <a:schemeClr val="accent6"/>
                </a:solidFill>
              </a:rPr>
              <a:t>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   </a:t>
            </a:r>
            <a:r>
              <a:rPr lang="pt-BR" dirty="0"/>
              <a:t> </a:t>
            </a:r>
            <a:r>
              <a:rPr lang="pt-BR" dirty="0">
                <a:sym typeface="Wingdings" panose="05000000000000000000" pitchFamily="2" charset="2"/>
              </a:rPr>
              <a:t>      </a:t>
            </a:r>
            <a:r>
              <a:rPr lang="pt-BR" b="1" dirty="0">
                <a:solidFill>
                  <a:srgbClr val="7030A0"/>
                </a:solidFill>
                <a:sym typeface="Wingdings" panose="05000000000000000000" pitchFamily="2" charset="2"/>
              </a:rPr>
              <a:t>var</a:t>
            </a:r>
            <a:r>
              <a:rPr lang="pt-BR" dirty="0">
                <a:sym typeface="Wingdings" panose="05000000000000000000" pitchFamily="2" charset="2"/>
              </a:rPr>
              <a:t> </a:t>
            </a:r>
            <a:r>
              <a:rPr lang="pt-BR" dirty="0" err="1">
                <a:sym typeface="Wingdings" panose="05000000000000000000" pitchFamily="2" charset="2"/>
              </a:rPr>
              <a:t>puloLinha</a:t>
            </a:r>
            <a:r>
              <a:rPr lang="pt-BR" dirty="0">
                <a:sym typeface="Wingdings" panose="05000000000000000000" pitchFamily="2" charset="2"/>
              </a:rPr>
              <a:t> </a:t>
            </a:r>
            <a:r>
              <a:rPr lang="pt-BR" b="1" dirty="0">
                <a:solidFill>
                  <a:schemeClr val="accent1"/>
                </a:solidFill>
                <a:sym typeface="Wingdings" panose="05000000000000000000" pitchFamily="2" charset="2"/>
              </a:rPr>
              <a:t>= </a:t>
            </a:r>
            <a:r>
              <a:rPr lang="pt-BR" b="1" dirty="0">
                <a:solidFill>
                  <a:schemeClr val="accent6"/>
                </a:solidFill>
                <a:sym typeface="Wingdings" panose="05000000000000000000" pitchFamily="2" charset="2"/>
              </a:rPr>
              <a:t>“&lt;</a:t>
            </a:r>
            <a:r>
              <a:rPr lang="pt-BR" b="1" dirty="0" err="1">
                <a:solidFill>
                  <a:schemeClr val="accent6"/>
                </a:solidFill>
                <a:sym typeface="Wingdings" panose="05000000000000000000" pitchFamily="2" charset="2"/>
              </a:rPr>
              <a:t>br</a:t>
            </a:r>
            <a:r>
              <a:rPr lang="pt-BR" b="1" dirty="0">
                <a:solidFill>
                  <a:schemeClr val="accent6"/>
                </a:solidFill>
                <a:sym typeface="Wingdings" panose="05000000000000000000" pitchFamily="2" charset="2"/>
              </a:rPr>
              <a:t>&gt;</a:t>
            </a:r>
            <a:r>
              <a:rPr lang="pt-BR" b="1" dirty="0">
                <a:solidFill>
                  <a:schemeClr val="accent6"/>
                </a:solidFill>
              </a:rPr>
              <a:t> 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 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 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</a:t>
            </a:r>
            <a:r>
              <a:rPr lang="pt-BR" b="1" dirty="0">
                <a:solidFill>
                  <a:schemeClr val="accent6"/>
                </a:solidFill>
                <a:sym typeface="Wingdings" panose="05000000000000000000" pitchFamily="2" charset="2"/>
              </a:rPr>
              <a:t>”</a:t>
            </a:r>
            <a:br>
              <a:rPr lang="pt-BR" b="1" dirty="0">
                <a:solidFill>
                  <a:schemeClr val="accent6"/>
                </a:solidFill>
                <a:sym typeface="Wingdings" panose="05000000000000000000" pitchFamily="2" charset="2"/>
              </a:rPr>
            </a:br>
            <a:r>
              <a:rPr lang="pt-BR" dirty="0"/>
              <a:t>- No lugar de passarmos</a:t>
            </a:r>
            <a:r>
              <a:rPr lang="pt-BR" b="1" dirty="0">
                <a:solidFill>
                  <a:schemeClr val="accent6"/>
                </a:solidFill>
              </a:rPr>
              <a:t> “&lt;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&gt;” </a:t>
            </a:r>
            <a:r>
              <a:rPr lang="pt-BR" dirty="0"/>
              <a:t>para o </a:t>
            </a:r>
            <a:r>
              <a:rPr lang="pt-BR" sz="1200" dirty="0" err="1">
                <a:solidFill>
                  <a:srgbClr val="3D464D"/>
                </a:solidFill>
              </a:rPr>
              <a:t>document.</a:t>
            </a:r>
            <a:r>
              <a:rPr lang="pt-BR" sz="12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200" dirty="0">
                <a:solidFill>
                  <a:srgbClr val="3D464D"/>
                </a:solidFill>
              </a:rPr>
              <a:t>(</a:t>
            </a:r>
            <a:r>
              <a:rPr lang="pt-BR" b="1" dirty="0">
                <a:solidFill>
                  <a:schemeClr val="accent6"/>
                </a:solidFill>
              </a:rPr>
              <a:t>“&lt;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&gt;”</a:t>
            </a:r>
            <a:r>
              <a:rPr lang="pt-BR" sz="1200" dirty="0">
                <a:solidFill>
                  <a:srgbClr val="3D464D"/>
                </a:solidFill>
              </a:rPr>
              <a:t>), passamos a variável: </a:t>
            </a:r>
            <a:r>
              <a:rPr lang="pt-BR" sz="1200" dirty="0" err="1">
                <a:solidFill>
                  <a:srgbClr val="3D464D"/>
                </a:solidFill>
              </a:rPr>
              <a:t>document.</a:t>
            </a:r>
            <a:r>
              <a:rPr lang="pt-BR" sz="12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200" dirty="0">
                <a:solidFill>
                  <a:srgbClr val="3D464D"/>
                </a:solidFill>
              </a:rPr>
              <a:t>(</a:t>
            </a:r>
            <a:r>
              <a:rPr lang="pt-BR" sz="1200" dirty="0" err="1">
                <a:solidFill>
                  <a:srgbClr val="3D464D"/>
                </a:solidFill>
              </a:rPr>
              <a:t>puloLinha</a:t>
            </a:r>
            <a:r>
              <a:rPr lang="pt-BR" sz="1200" dirty="0">
                <a:solidFill>
                  <a:srgbClr val="3D464D"/>
                </a:solidFill>
              </a:rPr>
              <a:t>);</a:t>
            </a:r>
            <a:br>
              <a:rPr lang="pt-BR" dirty="0"/>
            </a:br>
            <a:endParaRPr lang="pt-BR" dirty="0"/>
          </a:p>
          <a:p>
            <a:endParaRPr lang="pt-BR" dirty="0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D8E29A19-9491-34BF-88E5-68F594243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" y="2653334"/>
            <a:ext cx="6230638" cy="382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65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57A015-F34A-BAF3-2D14-872943383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72663A-A552-B0FD-F363-769DFAC478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7"/>
            <a:ext cx="6087447" cy="5289657"/>
          </a:xfrm>
        </p:spPr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pt-BR" dirty="0"/>
              <a:t>Toda função que criarmos devem estar nas primeiras instruções da </a:t>
            </a:r>
            <a:r>
              <a:rPr lang="pt-BR" dirty="0" err="1"/>
              <a:t>tag</a:t>
            </a:r>
            <a:r>
              <a:rPr lang="pt-BR" dirty="0"/>
              <a:t> &lt;</a:t>
            </a:r>
            <a:r>
              <a:rPr lang="pt-BR" b="1" dirty="0">
                <a:solidFill>
                  <a:srgbClr val="7030A0"/>
                </a:solidFill>
              </a:rPr>
              <a:t>script</a:t>
            </a:r>
            <a:r>
              <a:rPr lang="pt-BR" dirty="0"/>
              <a:t>&gt;.  Ou seja, devemos declarar funções logo no início do código. 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effectLst/>
              </a:rPr>
              <a:t>Um ponto importante - a função é sempre descrita por um verbo, seja ele "pula", "grita", "comemora", ou qualquer outro, isto porque ela sempre indica uma ação a ser executada.</a:t>
            </a:r>
          </a:p>
          <a:p>
            <a:pPr marL="171450" indent="-171450">
              <a:buFontTx/>
              <a:buChar char="-"/>
            </a:pPr>
            <a:r>
              <a:rPr lang="pt-BR" dirty="0"/>
              <a:t>Dentro de um bloco sempre utilizaremos a tecla “</a:t>
            </a:r>
            <a:r>
              <a:rPr lang="pt-BR" dirty="0" err="1"/>
              <a:t>Tab</a:t>
            </a:r>
            <a:r>
              <a:rPr lang="pt-BR" dirty="0"/>
              <a:t>” para </a:t>
            </a:r>
            <a:r>
              <a:rPr lang="pt-BR" dirty="0" err="1"/>
              <a:t>identar</a:t>
            </a:r>
            <a:r>
              <a:rPr lang="pt-BR" dirty="0"/>
              <a:t> o código. </a:t>
            </a:r>
            <a:r>
              <a:rPr lang="pt-BR" b="0" i="0" dirty="0">
                <a:effectLst/>
              </a:rPr>
              <a:t>Trata-se de uma boa prática, uma convenção no mundo da programação - se estamos em um bloco, utilizamos "</a:t>
            </a:r>
            <a:r>
              <a:rPr lang="pt-BR" b="0" i="0" dirty="0" err="1">
                <a:effectLst/>
              </a:rPr>
              <a:t>Tab</a:t>
            </a:r>
            <a:r>
              <a:rPr lang="pt-BR" b="0" i="0" dirty="0">
                <a:effectLst/>
              </a:rPr>
              <a:t>" para criar um espaçamento na linha e, assim, o código ficará </a:t>
            </a:r>
            <a:r>
              <a:rPr lang="pt-BR" b="1" i="0" dirty="0">
                <a:effectLst/>
              </a:rPr>
              <a:t>indentado</a:t>
            </a:r>
            <a:r>
              <a:rPr lang="pt-BR" b="0" i="0" dirty="0">
                <a:effectLst/>
              </a:rPr>
              <a:t> e teremos uma melhor noção de hierarquia. Neste caso, saberemos que </a:t>
            </a:r>
            <a:r>
              <a:rPr lang="pt-BR" b="0" i="0" dirty="0" err="1">
                <a:effectLst/>
              </a:rPr>
              <a:t>document.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write</a:t>
            </a:r>
            <a:r>
              <a:rPr lang="pt-BR" b="1" i="0" dirty="0">
                <a:solidFill>
                  <a:schemeClr val="accent6"/>
                </a:solidFill>
                <a:effectLst/>
              </a:rPr>
              <a:t>(“&lt;</a:t>
            </a:r>
            <a:r>
              <a:rPr lang="pt-BR" b="1" i="0" dirty="0" err="1">
                <a:solidFill>
                  <a:schemeClr val="accent6"/>
                </a:solidFill>
                <a:effectLst/>
              </a:rPr>
              <a:t>br</a:t>
            </a:r>
            <a:r>
              <a:rPr lang="pt-BR" b="1" i="0" dirty="0">
                <a:solidFill>
                  <a:schemeClr val="accent6"/>
                </a:solidFill>
                <a:effectLst/>
              </a:rPr>
              <a:t>&gt;&lt;</a:t>
            </a:r>
            <a:r>
              <a:rPr lang="pt-BR" b="1" i="0" dirty="0" err="1">
                <a:solidFill>
                  <a:schemeClr val="accent6"/>
                </a:solidFill>
                <a:effectLst/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</a:t>
            </a:r>
            <a:r>
              <a:rPr lang="pt-BR" b="1" i="0" dirty="0">
                <a:solidFill>
                  <a:schemeClr val="accent6"/>
                </a:solidFill>
                <a:effectLst/>
              </a:rPr>
              <a:t>”</a:t>
            </a:r>
            <a:r>
              <a:rPr lang="pt-BR" b="0" i="0" dirty="0">
                <a:effectLst/>
              </a:rPr>
              <a:t>) pertence a função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pulaLinha</a:t>
            </a:r>
            <a:r>
              <a:rPr lang="pt-BR" b="0" i="0" dirty="0">
                <a:effectLst/>
              </a:rPr>
              <a:t>( ). </a:t>
            </a:r>
          </a:p>
          <a:p>
            <a:pPr marL="171450" indent="-171450">
              <a:buFontTx/>
              <a:buChar char="-"/>
            </a:pPr>
            <a:r>
              <a:rPr lang="pt-BR" dirty="0"/>
              <a:t>O </a:t>
            </a:r>
            <a:r>
              <a:rPr lang="pt-BR" dirty="0" err="1"/>
              <a:t>document.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dirty="0"/>
              <a:t>( ) escreve algo na tela. 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effectLst/>
              </a:rPr>
              <a:t>Uma função representa um conjunto de instruções, e é possível ter uma, duas, cem instruções - </a:t>
            </a:r>
            <a:r>
              <a:rPr lang="pt-BR" b="1" i="0" dirty="0">
                <a:effectLst/>
              </a:rPr>
              <a:t>não há limites</a:t>
            </a:r>
            <a:r>
              <a:rPr lang="pt-BR" b="0" i="0" dirty="0">
                <a:effectLst/>
              </a:rPr>
              <a:t>. Sendo assim, será desnecessário reescrevê-las em diversos pontos no código, basta utilizarmos a função criada.</a:t>
            </a:r>
            <a:endParaRPr lang="pt-BR" dirty="0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A7291A7A-A23B-B102-6C89-4065B8B41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306" y="1435607"/>
            <a:ext cx="4655021" cy="497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47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48521-C4D8-F914-471C-CE4243E45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com parâmetros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08A1BE01-2FE8-0514-0823-C0250E6FA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688" y="1447719"/>
            <a:ext cx="5253060" cy="464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41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7EC3FA-010D-BD60-F203-DF41CA0C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com parâmetros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49A0ED7E-50AC-31A8-FC68-353BD0FF9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739" y="1507322"/>
            <a:ext cx="6708919" cy="466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23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06FB15-7716-2150-BDE1-7088A944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com parâmetros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56A0CB44-0958-6220-25C0-4C8CD2D23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11" y="1862788"/>
            <a:ext cx="4972737" cy="3967741"/>
          </a:xfrm>
          <a:prstGeom prst="rect">
            <a:avLst/>
          </a:prstGeom>
        </p:spPr>
      </p:pic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269F2E6B-CDA0-9416-B165-04E9E05DF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348" y="1862787"/>
            <a:ext cx="4972737" cy="396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6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5B07DC-B5F5-2322-528F-19CD310C4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Converse com seu navegador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A69416-818B-72C6-F8EB-6D007F1ACA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7637095" cy="640080"/>
          </a:xfrm>
        </p:spPr>
        <p:txBody>
          <a:bodyPr>
            <a:noAutofit/>
          </a:bodyPr>
          <a:lstStyle/>
          <a:p>
            <a:r>
              <a:rPr lang="pt-BR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 + U: </a:t>
            </a:r>
            <a:r>
              <a:rPr lang="pt-BR" sz="1600" dirty="0"/>
              <a:t>Para verificar códigos de sites </a:t>
            </a:r>
            <a:br>
              <a:rPr lang="pt-BR" sz="1600" dirty="0"/>
            </a:br>
            <a:endParaRPr lang="pt-BR" sz="16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228D82D-B388-C8A7-4957-B297EE281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07" y="1916662"/>
            <a:ext cx="6612835" cy="317571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62E4E6E9-8C84-3006-EF21-A53470B19882}"/>
              </a:ext>
            </a:extLst>
          </p:cNvPr>
          <p:cNvSpPr txBox="1">
            <a:spLocks/>
          </p:cNvSpPr>
          <p:nvPr/>
        </p:nvSpPr>
        <p:spPr>
          <a:xfrm>
            <a:off x="420225" y="5571438"/>
            <a:ext cx="7637095" cy="1014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 + O: </a:t>
            </a:r>
            <a:r>
              <a:rPr lang="pt-BR" sz="1600" dirty="0"/>
              <a:t>Para abrir arquivo HTML no navegador</a:t>
            </a:r>
            <a:br>
              <a:rPr lang="pt-BR" sz="1600" dirty="0"/>
            </a:br>
            <a:r>
              <a:rPr lang="pt-BR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F12 : </a:t>
            </a:r>
            <a:r>
              <a:rPr lang="pt-BR" sz="1600" dirty="0"/>
              <a:t>Para abrir a janela de ferramentas de desenvolvedor </a:t>
            </a:r>
            <a:r>
              <a:rPr lang="pt-BR" sz="1600" dirty="0">
                <a:solidFill>
                  <a:schemeClr val="accent2"/>
                </a:solidFill>
              </a:rPr>
              <a:t>(</a:t>
            </a:r>
            <a:r>
              <a:rPr lang="pt-BR" sz="1600" dirty="0" err="1">
                <a:solidFill>
                  <a:schemeClr val="accent2"/>
                </a:solidFill>
              </a:rPr>
              <a:t>DevTools</a:t>
            </a:r>
            <a:r>
              <a:rPr lang="pt-BR" sz="1600" dirty="0">
                <a:solidFill>
                  <a:schemeClr val="accent2"/>
                </a:solidFill>
              </a:rPr>
              <a:t>)</a:t>
            </a:r>
            <a:r>
              <a:rPr lang="pt-BR" sz="1600" dirty="0"/>
              <a:t>. </a:t>
            </a:r>
          </a:p>
          <a:p>
            <a:br>
              <a:rPr lang="pt-BR" sz="1600" dirty="0"/>
            </a:b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983691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617529-78E5-515C-067C-B64120095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com parâmetros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7A4BB2-05C1-BF40-674E-965494CE0DD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68180" y="2333789"/>
            <a:ext cx="4416552" cy="3028335"/>
          </a:xfrm>
        </p:spPr>
        <p:txBody>
          <a:bodyPr>
            <a:normAutofit/>
          </a:bodyPr>
          <a:lstStyle/>
          <a:p>
            <a:r>
              <a:rPr lang="pt-BR" sz="6000" b="1" dirty="0"/>
              <a:t>CÓDIGO COMPLETO</a:t>
            </a:r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95F3B2A9-B309-7416-3F2D-7F098DB50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522" y="1494644"/>
            <a:ext cx="3716593" cy="470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31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E61425-5EFF-777A-35D8-EDA7F0BBC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230A10-2E15-AF45-48AF-10991D8F2A2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317624"/>
            <a:ext cx="5330363" cy="5328986"/>
          </a:xfrm>
        </p:spPr>
        <p:txBody>
          <a:bodyPr>
            <a:normAutofit lnSpcReduction="10000"/>
          </a:bodyPr>
          <a:lstStyle/>
          <a:p>
            <a:r>
              <a:rPr lang="pt-BR" sz="1300" b="0" i="0" dirty="0">
                <a:solidFill>
                  <a:srgbClr val="3D464D"/>
                </a:solidFill>
                <a:effectLst/>
              </a:rPr>
              <a:t>Criamos uma função para nos poupar de escrever </a:t>
            </a:r>
            <a:r>
              <a:rPr lang="pt-BR" sz="1300" b="0" i="0" dirty="0" err="1">
                <a:solidFill>
                  <a:srgbClr val="3D464D"/>
                </a:solidFill>
                <a:effectLst/>
              </a:rPr>
              <a:t>document.</a:t>
            </a:r>
            <a:r>
              <a:rPr lang="pt-BR" sz="13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write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(</a:t>
            </a:r>
            <a:r>
              <a:rPr lang="pt-BR" sz="1300" b="1" i="0" dirty="0">
                <a:solidFill>
                  <a:schemeClr val="accent6"/>
                </a:solidFill>
                <a:effectLst/>
              </a:rPr>
              <a:t>“&lt;</a:t>
            </a:r>
            <a:r>
              <a:rPr lang="pt-BR" sz="1300" b="1" i="0" dirty="0" err="1">
                <a:solidFill>
                  <a:schemeClr val="accent6"/>
                </a:solidFill>
                <a:effectLst/>
              </a:rPr>
              <a:t>br</a:t>
            </a:r>
            <a:r>
              <a:rPr lang="pt-BR" sz="1300" b="1" i="0" dirty="0">
                <a:solidFill>
                  <a:schemeClr val="accent6"/>
                </a:solidFill>
                <a:effectLst/>
              </a:rPr>
              <a:t>&gt;”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) várias vezes para quebrar uma linha, então criamos 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</a:t>
            </a:r>
            <a:r>
              <a:rPr lang="pt-BR" sz="13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pulaLinha</a:t>
            </a:r>
            <a:r>
              <a:rPr lang="pt-BR" sz="1300" dirty="0">
                <a:solidFill>
                  <a:srgbClr val="3D464D"/>
                </a:solidFill>
              </a:rPr>
              <a:t>. </a:t>
            </a:r>
          </a:p>
          <a:p>
            <a:r>
              <a:rPr lang="pt-BR" sz="1300" b="0" i="0" dirty="0">
                <a:solidFill>
                  <a:srgbClr val="3D464D"/>
                </a:solidFill>
                <a:effectLst/>
              </a:rPr>
              <a:t>Toda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criada se inicia com o termo </a:t>
            </a:r>
            <a:r>
              <a:rPr lang="pt-BR" sz="1300" b="1" i="0" dirty="0" err="1">
                <a:solidFill>
                  <a:srgbClr val="7030A0"/>
                </a:solidFill>
                <a:effectLst/>
              </a:rPr>
              <a:t>function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, em seguida temos o nome da função, terminando com parênteses. </a:t>
            </a:r>
            <a:endParaRPr lang="pt-BR" sz="1300" dirty="0">
              <a:solidFill>
                <a:srgbClr val="3D464D"/>
              </a:solidFill>
            </a:endParaRPr>
          </a:p>
          <a:p>
            <a:br>
              <a:rPr lang="pt-BR" sz="1300" b="0" i="0" dirty="0">
                <a:solidFill>
                  <a:srgbClr val="3D464D"/>
                </a:solidFill>
                <a:effectLst/>
              </a:rPr>
            </a:br>
            <a:r>
              <a:rPr lang="pt-BR" sz="1300" b="1" i="0" dirty="0" err="1">
                <a:solidFill>
                  <a:srgbClr val="7030A0"/>
                </a:solidFill>
                <a:effectLst/>
              </a:rPr>
              <a:t>f</a:t>
            </a:r>
            <a:r>
              <a:rPr lang="pt-BR" sz="1300" b="1" dirty="0" err="1">
                <a:solidFill>
                  <a:srgbClr val="7030A0"/>
                </a:solidFill>
              </a:rPr>
              <a:t>unction</a:t>
            </a:r>
            <a:r>
              <a:rPr lang="pt-BR" sz="1300" dirty="0">
                <a:solidFill>
                  <a:srgbClr val="3D464D"/>
                </a:solidFill>
              </a:rPr>
              <a:t> </a:t>
            </a:r>
            <a:r>
              <a:rPr lang="pt-BR" sz="1300" b="1" dirty="0" err="1">
                <a:solidFill>
                  <a:schemeClr val="accent4">
                    <a:lumMod val="75000"/>
                  </a:schemeClr>
                </a:solidFill>
              </a:rPr>
              <a:t>pulaLinha</a:t>
            </a:r>
            <a:r>
              <a:rPr lang="pt-BR" sz="1300" dirty="0">
                <a:solidFill>
                  <a:srgbClr val="3D464D"/>
                </a:solidFill>
              </a:rPr>
              <a:t>( ) { </a:t>
            </a:r>
          </a:p>
          <a:p>
            <a:r>
              <a:rPr lang="pt-BR" sz="1300" dirty="0">
                <a:solidFill>
                  <a:srgbClr val="3D464D"/>
                </a:solidFill>
              </a:rPr>
              <a:t>} </a:t>
            </a:r>
            <a:br>
              <a:rPr lang="pt-BR" sz="1300" dirty="0">
                <a:solidFill>
                  <a:srgbClr val="3D464D"/>
                </a:solidFill>
              </a:rPr>
            </a:br>
            <a:br>
              <a:rPr lang="pt-BR" sz="1300" dirty="0">
                <a:solidFill>
                  <a:srgbClr val="3D464D"/>
                </a:solidFill>
              </a:rPr>
            </a:br>
            <a:r>
              <a:rPr lang="pt-BR" sz="1300" b="0" i="0" dirty="0">
                <a:solidFill>
                  <a:srgbClr val="3D464D"/>
                </a:solidFill>
                <a:effectLst/>
              </a:rPr>
              <a:t>Abrimos e fechamos um bloco utilizando as chaves, já que toda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pode englobar uma ou mais instruções. </a:t>
            </a:r>
          </a:p>
          <a:p>
            <a:r>
              <a:rPr lang="pt-BR" sz="1300" dirty="0">
                <a:solidFill>
                  <a:srgbClr val="3D464D"/>
                </a:solidFill>
              </a:rPr>
              <a:t>Quando executamos o </a:t>
            </a:r>
            <a:r>
              <a:rPr lang="pt-BR" sz="1300" b="1" dirty="0" err="1">
                <a:solidFill>
                  <a:schemeClr val="accent4">
                    <a:lumMod val="75000"/>
                  </a:schemeClr>
                </a:solidFill>
              </a:rPr>
              <a:t>pulaLinha</a:t>
            </a:r>
            <a:r>
              <a:rPr lang="pt-BR" sz="1300" dirty="0">
                <a:solidFill>
                  <a:srgbClr val="3D464D"/>
                </a:solidFill>
              </a:rPr>
              <a:t>( ) 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, será executada 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. Para chamá-la, precisamos utilizar parênteses, da seguinte forma: </a:t>
            </a:r>
            <a:r>
              <a:rPr lang="pt-BR" sz="13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pulaLinha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( ); Caso contrário, o </a:t>
            </a:r>
            <a:r>
              <a:rPr lang="pt-BR" sz="1300" b="0" i="0" dirty="0" err="1">
                <a:solidFill>
                  <a:srgbClr val="3D464D"/>
                </a:solidFill>
                <a:effectLst/>
              </a:rPr>
              <a:t>JavaScript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ignorará a função. </a:t>
            </a:r>
          </a:p>
          <a:p>
            <a:endParaRPr lang="pt-BR" dirty="0">
              <a:solidFill>
                <a:srgbClr val="3D464D"/>
              </a:solidFill>
            </a:endParaRPr>
          </a:p>
          <a:p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A5B93D3F-8BFA-BF38-3FB0-43EFF230244E}"/>
              </a:ext>
            </a:extLst>
          </p:cNvPr>
          <p:cNvSpPr txBox="1">
            <a:spLocks/>
          </p:cNvSpPr>
          <p:nvPr/>
        </p:nvSpPr>
        <p:spPr>
          <a:xfrm>
            <a:off x="6430886" y="1317624"/>
            <a:ext cx="4610740" cy="5328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00" b="0" i="0" dirty="0">
                <a:solidFill>
                  <a:srgbClr val="7030A0"/>
                </a:solidFill>
                <a:effectLst/>
              </a:rPr>
              <a:t>Funções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que não recebem parâmetros, como o</a:t>
            </a:r>
            <a:r>
              <a:rPr lang="pt-BR" sz="1300" dirty="0">
                <a:solidFill>
                  <a:srgbClr val="3D464D"/>
                </a:solidFill>
              </a:rPr>
              <a:t> </a:t>
            </a:r>
            <a:r>
              <a:rPr lang="pt-BR" sz="1300" b="1" dirty="0" err="1">
                <a:solidFill>
                  <a:schemeClr val="accent4">
                    <a:lumMod val="75000"/>
                  </a:schemeClr>
                </a:solidFill>
              </a:rPr>
              <a:t>pulaLinha</a:t>
            </a:r>
            <a:r>
              <a:rPr lang="pt-BR" sz="1300" dirty="0">
                <a:solidFill>
                  <a:srgbClr val="3D464D"/>
                </a:solidFill>
              </a:rPr>
              <a:t>( )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, e os que recebem, como </a:t>
            </a:r>
            <a:r>
              <a:rPr lang="pt-BR" sz="1300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sz="1300" dirty="0">
                <a:solidFill>
                  <a:srgbClr val="3D464D"/>
                </a:solidFill>
              </a:rPr>
              <a:t>( ) 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. Este está preparado para receber algo que é passado para o</a:t>
            </a:r>
            <a:r>
              <a:rPr lang="pt-BR" sz="1300" dirty="0">
                <a:solidFill>
                  <a:srgbClr val="3D464D"/>
                </a:solidFill>
              </a:rPr>
              <a:t> </a:t>
            </a:r>
            <a:r>
              <a:rPr lang="pt-BR" sz="1300" dirty="0" err="1">
                <a:solidFill>
                  <a:srgbClr val="3D464D"/>
                </a:solidFill>
              </a:rPr>
              <a:t>document.</a:t>
            </a:r>
            <a:r>
              <a:rPr lang="pt-BR" sz="13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300" dirty="0">
                <a:solidFill>
                  <a:srgbClr val="3D464D"/>
                </a:solidFill>
              </a:rPr>
              <a:t>( ).</a:t>
            </a:r>
          </a:p>
          <a:p>
            <a:r>
              <a:rPr lang="pt-BR" sz="1300" b="0" i="0" dirty="0">
                <a:solidFill>
                  <a:srgbClr val="3D464D"/>
                </a:solidFill>
                <a:effectLst/>
              </a:rPr>
              <a:t>Aprendemos também que uma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pode chamar outra, estopim para criarmos programas mais úteis, algo que faremos adiante.</a:t>
            </a:r>
            <a:endParaRPr lang="pt-BR" sz="1300" dirty="0">
              <a:solidFill>
                <a:srgbClr val="3D464D"/>
              </a:solidFill>
            </a:endParaRPr>
          </a:p>
          <a:p>
            <a:endParaRPr lang="pt-BR" dirty="0"/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24D6C3F2-3A8C-8D52-09BC-D33E57BF5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537" y="3621577"/>
            <a:ext cx="2201837" cy="278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78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05. PRATIQUE RESOLVENDO PROBLEMAS DO SEU DIA A DIA</a:t>
            </a:r>
          </a:p>
        </p:txBody>
      </p:sp>
    </p:spTree>
    <p:extLst>
      <p:ext uri="{BB962C8B-B14F-4D97-AF65-F5344CB8AC3E}">
        <p14:creationId xmlns:p14="http://schemas.microsoft.com/office/powerpoint/2010/main" val="2626000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74CAE9-B54E-162A-7E62-4D1776B79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Calculando IMC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C96D5F-7866-9E16-C803-3BF4E60D68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384027" y="1406014"/>
            <a:ext cx="4316360" cy="5132438"/>
          </a:xfrm>
        </p:spPr>
        <p:txBody>
          <a:bodyPr>
            <a:normAutofit/>
          </a:bodyPr>
          <a:lstStyle/>
          <a:p>
            <a:r>
              <a:rPr lang="pt-BR" sz="1000" dirty="0"/>
              <a:t>Criando </a:t>
            </a:r>
            <a:r>
              <a:rPr lang="pt-BR" sz="1000" b="1" dirty="0" err="1">
                <a:solidFill>
                  <a:srgbClr val="7030A0"/>
                </a:solidFill>
              </a:rPr>
              <a:t>function</a:t>
            </a:r>
            <a:r>
              <a:rPr lang="pt-BR" sz="1000" dirty="0"/>
              <a:t> </a:t>
            </a:r>
            <a:r>
              <a:rPr lang="pt-BR" sz="1000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sz="1000" dirty="0"/>
              <a:t>( ), colocamos o cálculo do </a:t>
            </a:r>
            <a:r>
              <a:rPr lang="pt-BR" sz="1000" dirty="0" err="1"/>
              <a:t>imc</a:t>
            </a:r>
            <a:r>
              <a:rPr lang="pt-BR" sz="1000" dirty="0"/>
              <a:t> dentro do bloco da instrução.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Como queremos que a mesma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 sirva para várias pessoas, em vez de utilizarmos os nomes dos indivíduos nas variáveis, manteremos somente o que cada uma representa.</a:t>
            </a:r>
          </a:p>
          <a:p>
            <a:r>
              <a:rPr lang="pt-BR" sz="1000" dirty="0">
                <a:solidFill>
                  <a:srgbClr val="3D464D"/>
                </a:solidFill>
              </a:rPr>
              <a:t>P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assarmos para a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 função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os valores que ela deverá considerar na hora de fazer os cálculos. </a:t>
            </a:r>
          </a:p>
          <a:p>
            <a:r>
              <a:rPr lang="pt-BR" sz="1000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sz="1000" dirty="0">
                <a:solidFill>
                  <a:srgbClr val="3D464D"/>
                </a:solidFill>
              </a:rPr>
              <a:t>(</a:t>
            </a:r>
            <a:r>
              <a:rPr lang="pt-BR" sz="1000" dirty="0" err="1">
                <a:solidFill>
                  <a:srgbClr val="3D464D"/>
                </a:solidFill>
              </a:rPr>
              <a:t>altura,peso</a:t>
            </a:r>
            <a:r>
              <a:rPr lang="pt-BR" sz="1000" dirty="0">
                <a:solidFill>
                  <a:srgbClr val="3D464D"/>
                </a:solidFill>
              </a:rPr>
              <a:t>) recebe como parâmetro a altura e o peso, e quando chamamos essa </a:t>
            </a:r>
            <a:r>
              <a:rPr lang="pt-BR" sz="1000" dirty="0">
                <a:solidFill>
                  <a:srgbClr val="7030A0"/>
                </a:solidFill>
              </a:rPr>
              <a:t>função,</a:t>
            </a:r>
            <a:r>
              <a:rPr lang="pt-BR" sz="1000" dirty="0">
                <a:solidFill>
                  <a:srgbClr val="3D464D"/>
                </a:solidFill>
              </a:rPr>
              <a:t> o </a:t>
            </a:r>
            <a:r>
              <a:rPr lang="pt-BR" sz="1000" b="1" dirty="0">
                <a:solidFill>
                  <a:srgbClr val="00B0F0"/>
                </a:solidFill>
              </a:rPr>
              <a:t>1.71</a:t>
            </a:r>
            <a:r>
              <a:rPr lang="pt-BR" sz="1000" dirty="0">
                <a:solidFill>
                  <a:srgbClr val="3D464D"/>
                </a:solidFill>
              </a:rPr>
              <a:t> será passado para a altura, e </a:t>
            </a:r>
            <a:r>
              <a:rPr lang="pt-BR" sz="1000" b="1" dirty="0">
                <a:solidFill>
                  <a:srgbClr val="00B0F0"/>
                </a:solidFill>
              </a:rPr>
              <a:t>73</a:t>
            </a:r>
            <a:r>
              <a:rPr lang="pt-BR" sz="1000" dirty="0">
                <a:solidFill>
                  <a:srgbClr val="3D464D"/>
                </a:solidFill>
              </a:rPr>
              <a:t> para o peso. Então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 o IMC será calculado com base nos valores dos parâmetros.</a:t>
            </a:r>
          </a:p>
          <a:p>
            <a:r>
              <a:rPr lang="pt-BR" sz="1000" dirty="0">
                <a:solidFill>
                  <a:srgbClr val="3D464D"/>
                </a:solidFill>
              </a:rPr>
              <a:t>Pa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ra exibir o resultado, incluir a instrução </a:t>
            </a:r>
            <a:r>
              <a:rPr lang="pt-BR" sz="1000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mostra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(</a:t>
            </a:r>
            <a:r>
              <a:rPr lang="pt-BR" sz="1000" b="1" i="0" dirty="0">
                <a:solidFill>
                  <a:schemeClr val="accent6"/>
                </a:solidFill>
                <a:effectLst/>
              </a:rPr>
              <a:t>“O </a:t>
            </a:r>
            <a:r>
              <a:rPr lang="pt-BR" sz="1000" b="1" i="0" dirty="0" err="1">
                <a:solidFill>
                  <a:schemeClr val="accent6"/>
                </a:solidFill>
                <a:effectLst/>
              </a:rPr>
              <a:t>imc</a:t>
            </a:r>
            <a:r>
              <a:rPr lang="pt-BR" sz="1000" b="1" i="0" dirty="0">
                <a:solidFill>
                  <a:schemeClr val="accent6"/>
                </a:solidFill>
                <a:effectLst/>
              </a:rPr>
              <a:t> calculado é ” </a:t>
            </a:r>
            <a:r>
              <a:rPr lang="pt-BR" sz="1000" b="1" i="0" dirty="0">
                <a:solidFill>
                  <a:srgbClr val="00B0F0"/>
                </a:solidFill>
                <a:effectLst/>
              </a:rPr>
              <a:t>+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 </a:t>
            </a:r>
            <a:r>
              <a:rPr lang="pt-BR" sz="1000" b="0" i="0" dirty="0" err="1">
                <a:solidFill>
                  <a:srgbClr val="3D464D"/>
                </a:solidFill>
                <a:effectLst/>
              </a:rPr>
              <a:t>imc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) na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</a:t>
            </a:r>
          </a:p>
          <a:p>
            <a:r>
              <a:rPr lang="pt-BR" sz="1000" b="0" i="0" dirty="0">
                <a:solidFill>
                  <a:srgbClr val="3D464D"/>
                </a:solidFill>
                <a:effectLst/>
              </a:rPr>
              <a:t>Em vez de espalharmos a fórmula do cálculo do IMC, criamos uma funcionalidade que está preparada - se passarmos primeiro a altura, e depois o peso - para calcular o IMC, e exibir o valor, por meio da função</a:t>
            </a:r>
            <a:r>
              <a:rPr lang="pt-BR" sz="1000" dirty="0">
                <a:solidFill>
                  <a:srgbClr val="3D464D"/>
                </a:solidFill>
              </a:rPr>
              <a:t> </a:t>
            </a:r>
            <a:r>
              <a:rPr lang="pt-BR" sz="1000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sz="1000" dirty="0">
                <a:solidFill>
                  <a:srgbClr val="3D464D"/>
                </a:solidFill>
              </a:rPr>
              <a:t>( ).</a:t>
            </a:r>
            <a:endParaRPr lang="pt-BR" sz="1000" dirty="0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8C79C9F5-9911-E04C-CE86-CCDDD5BF1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90" y="2055044"/>
            <a:ext cx="3503025" cy="3647666"/>
          </a:xfrm>
          <a:prstGeom prst="rect">
            <a:avLst/>
          </a:prstGeom>
        </p:spPr>
      </p:pic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2E3A5C4D-496E-43A2-89A6-A69F5F9F9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316" y="2059961"/>
            <a:ext cx="3260518" cy="364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58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93CA9A-00A0-0648-B817-E15381FE9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Retorno de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3FC4A3-ACD6-5590-975F-9C5C7D18943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59766" y="1432721"/>
            <a:ext cx="7661963" cy="6256105"/>
          </a:xfrm>
        </p:spPr>
        <p:txBody>
          <a:bodyPr>
            <a:normAutofit/>
          </a:bodyPr>
          <a:lstStyle/>
          <a:p>
            <a:r>
              <a:rPr lang="pt-BR" dirty="0"/>
              <a:t>Fórmula do </a:t>
            </a:r>
            <a:r>
              <a:rPr lang="pt-BR" dirty="0" err="1"/>
              <a:t>imc</a:t>
            </a:r>
            <a:r>
              <a:rPr lang="pt-BR" dirty="0"/>
              <a:t> funcionando de forma genérica: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solidFill>
                  <a:srgbClr val="3D464D"/>
                </a:solidFill>
                <a:effectLst/>
              </a:rPr>
              <a:t>Criamos duas </a:t>
            </a:r>
            <a:r>
              <a:rPr lang="pt-BR" b="0" i="0" dirty="0">
                <a:solidFill>
                  <a:srgbClr val="7030A0"/>
                </a:solidFill>
                <a:effectLst/>
              </a:rPr>
              <a:t>variáveis</a:t>
            </a:r>
            <a:r>
              <a:rPr lang="pt-BR" b="0" i="0" dirty="0">
                <a:solidFill>
                  <a:srgbClr val="3D464D"/>
                </a:solidFill>
                <a:effectLst/>
              </a:rPr>
              <a:t>: a</a:t>
            </a:r>
            <a:r>
              <a:rPr lang="pt-BR" dirty="0"/>
              <a:t> </a:t>
            </a:r>
            <a:r>
              <a:rPr lang="pt-BR" dirty="0" err="1"/>
              <a:t>imcFlavio</a:t>
            </a:r>
            <a:r>
              <a:rPr lang="pt-BR" dirty="0"/>
              <a:t> e a </a:t>
            </a:r>
            <a:r>
              <a:rPr lang="pt-BR" dirty="0" err="1"/>
              <a:t>imcAmigo</a:t>
            </a:r>
            <a:r>
              <a:rPr lang="pt-BR" b="0" i="0" dirty="0">
                <a:solidFill>
                  <a:srgbClr val="3D464D"/>
                </a:solidFill>
                <a:effectLst/>
              </a:rPr>
              <a:t>, e indicamos que cada uma delas receberá as informações de peso e altura de cada um. </a:t>
            </a:r>
            <a:br>
              <a:rPr lang="pt-BR" b="0" i="0" dirty="0">
                <a:solidFill>
                  <a:srgbClr val="3D464D"/>
                </a:solidFill>
                <a:effectLst/>
              </a:rPr>
            </a:br>
            <a:br>
              <a:rPr lang="pt-BR" b="0" i="0" dirty="0">
                <a:solidFill>
                  <a:srgbClr val="3D464D"/>
                </a:solidFill>
                <a:effectLst/>
              </a:rPr>
            </a:br>
            <a:r>
              <a:rPr lang="pt-BR" b="1" dirty="0">
                <a:solidFill>
                  <a:srgbClr val="7030A0"/>
                </a:solidFill>
              </a:rPr>
              <a:t>var</a:t>
            </a:r>
            <a:r>
              <a:rPr lang="pt-BR" dirty="0">
                <a:solidFill>
                  <a:srgbClr val="3D464D"/>
                </a:solidFill>
              </a:rPr>
              <a:t> = </a:t>
            </a:r>
            <a:r>
              <a:rPr lang="pt-BR" dirty="0" err="1">
                <a:solidFill>
                  <a:srgbClr val="3D464D"/>
                </a:solidFill>
              </a:rPr>
              <a:t>imcFlavio</a:t>
            </a:r>
            <a:r>
              <a:rPr lang="pt-BR" dirty="0">
                <a:solidFill>
                  <a:srgbClr val="3D464D"/>
                </a:solidFill>
              </a:rPr>
              <a:t> =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dirty="0">
                <a:solidFill>
                  <a:srgbClr val="3D464D"/>
                </a:solidFill>
              </a:rPr>
              <a:t>(</a:t>
            </a:r>
            <a:r>
              <a:rPr lang="pt-BR" b="1" dirty="0">
                <a:solidFill>
                  <a:schemeClr val="accent1"/>
                </a:solidFill>
              </a:rPr>
              <a:t>1.71, 73</a:t>
            </a:r>
            <a:r>
              <a:rPr lang="pt-BR" dirty="0">
                <a:solidFill>
                  <a:srgbClr val="3D464D"/>
                </a:solidFill>
              </a:rPr>
              <a:t>);</a:t>
            </a:r>
            <a:br>
              <a:rPr lang="pt-BR" dirty="0">
                <a:solidFill>
                  <a:srgbClr val="3D464D"/>
                </a:solidFill>
              </a:rPr>
            </a:br>
            <a:r>
              <a:rPr lang="pt-BR" b="1" dirty="0">
                <a:solidFill>
                  <a:srgbClr val="7030A0"/>
                </a:solidFill>
              </a:rPr>
              <a:t>var</a:t>
            </a:r>
            <a:r>
              <a:rPr lang="pt-BR" dirty="0">
                <a:solidFill>
                  <a:srgbClr val="3D464D"/>
                </a:solidFill>
              </a:rPr>
              <a:t> = </a:t>
            </a:r>
            <a:r>
              <a:rPr lang="pt-BR" dirty="0" err="1">
                <a:solidFill>
                  <a:srgbClr val="3D464D"/>
                </a:solidFill>
              </a:rPr>
              <a:t>imcAmigo</a:t>
            </a:r>
            <a:r>
              <a:rPr lang="pt-BR" dirty="0">
                <a:solidFill>
                  <a:srgbClr val="3D464D"/>
                </a:solidFill>
              </a:rPr>
              <a:t> =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dirty="0">
                <a:solidFill>
                  <a:srgbClr val="3D464D"/>
                </a:solidFill>
              </a:rPr>
              <a:t>(</a:t>
            </a:r>
            <a:r>
              <a:rPr lang="pt-BR" b="1" dirty="0">
                <a:solidFill>
                  <a:schemeClr val="accent1"/>
                </a:solidFill>
              </a:rPr>
              <a:t>1.72, 68 </a:t>
            </a:r>
            <a:r>
              <a:rPr lang="pt-BR" dirty="0">
                <a:solidFill>
                  <a:srgbClr val="3D464D"/>
                </a:solidFill>
              </a:rPr>
              <a:t>);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solidFill>
                  <a:srgbClr val="3D464D"/>
                </a:solidFill>
                <a:effectLst/>
              </a:rPr>
              <a:t>A variável do indivíduo receberá o IMC calculado com base em suas informações individuais. Ou seja, ao chamarmos uma função, ela pode nos devolver um valor. Para exibirmos estes valores calculados, utilizaremos a função </a:t>
            </a: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a</a:t>
            </a:r>
            <a:r>
              <a:rPr lang="pt-BR" dirty="0">
                <a:solidFill>
                  <a:srgbClr val="3D464D"/>
                </a:solidFill>
              </a:rPr>
              <a:t>( ) </a:t>
            </a:r>
            <a:r>
              <a:rPr lang="pt-BR" b="0" i="0" dirty="0">
                <a:solidFill>
                  <a:srgbClr val="3D464D"/>
                </a:solidFill>
                <a:effectLst/>
              </a:rPr>
              <a:t>para cada uma das informações: </a:t>
            </a:r>
            <a:br>
              <a:rPr lang="pt-BR" b="0" i="0" dirty="0">
                <a:solidFill>
                  <a:srgbClr val="3D464D"/>
                </a:solidFill>
                <a:effectLst/>
              </a:rPr>
            </a:br>
            <a:br>
              <a:rPr lang="pt-BR" b="0" i="0" dirty="0">
                <a:solidFill>
                  <a:srgbClr val="3D464D"/>
                </a:solidFill>
                <a:effectLst/>
              </a:rPr>
            </a:b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mostra</a:t>
            </a:r>
            <a:r>
              <a:rPr lang="pt-BR" b="0" i="0" dirty="0">
                <a:solidFill>
                  <a:srgbClr val="3D464D"/>
                </a:solidFill>
                <a:effectLst/>
              </a:rPr>
              <a:t>(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imcFlavio</a:t>
            </a:r>
            <a:r>
              <a:rPr lang="pt-BR" b="0" i="0" dirty="0">
                <a:solidFill>
                  <a:srgbClr val="3D464D"/>
                </a:solidFill>
                <a:effectLst/>
              </a:rPr>
              <a:t>);</a:t>
            </a:r>
            <a:br>
              <a:rPr lang="pt-BR" b="0" i="0" dirty="0">
                <a:solidFill>
                  <a:srgbClr val="3D464D"/>
                </a:solidFill>
                <a:effectLst/>
              </a:rPr>
            </a:b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mostra</a:t>
            </a:r>
            <a:r>
              <a:rPr lang="pt-BR" b="0" i="0" dirty="0">
                <a:solidFill>
                  <a:srgbClr val="3D464D"/>
                </a:solidFill>
                <a:effectLst/>
              </a:rPr>
              <a:t>(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imcAmigo</a:t>
            </a:r>
            <a:r>
              <a:rPr lang="pt-BR" b="0" i="0" dirty="0">
                <a:solidFill>
                  <a:srgbClr val="3D464D"/>
                </a:solidFill>
                <a:effectLst/>
              </a:rPr>
              <a:t>); 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solidFill>
                  <a:srgbClr val="3D464D"/>
                </a:solidFill>
                <a:effectLst/>
              </a:rPr>
              <a:t>A variável recebe a </a:t>
            </a:r>
            <a:r>
              <a:rPr lang="pt-BR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b="0" i="0" dirty="0">
                <a:solidFill>
                  <a:srgbClr val="3D464D"/>
                </a:solidFill>
                <a:effectLst/>
              </a:rPr>
              <a:t> de calcular e, ao final, deve devolver um resultado dentro da própria </a:t>
            </a:r>
            <a:r>
              <a:rPr lang="pt-BR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b="0" i="0" dirty="0">
                <a:solidFill>
                  <a:srgbClr val="3D464D"/>
                </a:solidFill>
                <a:effectLst/>
              </a:rPr>
              <a:t>. Para a função devolver o valor de 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imc</a:t>
            </a:r>
            <a:r>
              <a:rPr lang="pt-BR" b="0" i="0" dirty="0">
                <a:solidFill>
                  <a:srgbClr val="3D464D"/>
                </a:solidFill>
                <a:effectLst/>
              </a:rPr>
              <a:t> usamos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 </a:t>
            </a:r>
            <a:r>
              <a:rPr lang="pt-BR" b="1" i="0" dirty="0" err="1">
                <a:solidFill>
                  <a:schemeClr val="accent1"/>
                </a:solidFill>
                <a:effectLst/>
              </a:rPr>
              <a:t>return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 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imc</a:t>
            </a:r>
            <a:r>
              <a:rPr lang="pt-BR" b="0" i="0" dirty="0">
                <a:solidFill>
                  <a:srgbClr val="3D464D"/>
                </a:solidFill>
                <a:effectLst/>
              </a:rPr>
              <a:t>; </a:t>
            </a:r>
            <a:br>
              <a:rPr lang="pt-BR" b="0" i="0" dirty="0">
                <a:solidFill>
                  <a:srgbClr val="3D464D"/>
                </a:solidFill>
                <a:effectLst/>
              </a:rPr>
            </a:br>
            <a:br>
              <a:rPr lang="pt-BR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</a:br>
            <a:br>
              <a:rPr lang="pt-BR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</a:br>
            <a:br>
              <a:rPr lang="pt-BR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</a:br>
            <a:endParaRPr lang="pt-BR" b="0" i="0" dirty="0">
              <a:solidFill>
                <a:srgbClr val="3D464D"/>
              </a:solidFill>
              <a:effectLst/>
              <a:latin typeface="Source Serif Pro" panose="02040603050405020204" pitchFamily="18" charset="0"/>
            </a:endParaRPr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7EBA763D-557F-B703-FE03-8A639032F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76" y="1432722"/>
            <a:ext cx="2803472" cy="497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113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3EA4D2-1751-D6EB-24FC-E11AF0056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Entendendo a fundo retorno de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487A90-9C9E-A0FC-95D9-C5FC4CA0801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7417" y="4093464"/>
            <a:ext cx="4987640" cy="869091"/>
          </a:xfrm>
        </p:spPr>
        <p:txBody>
          <a:bodyPr>
            <a:normAutofit/>
          </a:bodyPr>
          <a:lstStyle/>
          <a:p>
            <a:r>
              <a:rPr lang="pt-BR" sz="1400" dirty="0"/>
              <a:t>Aqui calculamos o </a:t>
            </a:r>
            <a:r>
              <a:rPr lang="pt-BR" sz="1400" dirty="0" err="1"/>
              <a:t>imc</a:t>
            </a:r>
            <a:r>
              <a:rPr lang="pt-BR" sz="1400" dirty="0"/>
              <a:t> e foi retornado a </a:t>
            </a:r>
            <a:r>
              <a:rPr lang="pt-BR" sz="1400" dirty="0">
                <a:solidFill>
                  <a:srgbClr val="7030A0"/>
                </a:solidFill>
              </a:rPr>
              <a:t>variável </a:t>
            </a:r>
            <a:r>
              <a:rPr lang="pt-BR" sz="1400" dirty="0" err="1"/>
              <a:t>imc</a:t>
            </a:r>
            <a:r>
              <a:rPr lang="pt-BR" sz="1400" dirty="0"/>
              <a:t>. 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F3906389-D42F-0187-7B1C-963BD713E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88" y="1716458"/>
            <a:ext cx="4987641" cy="2010608"/>
          </a:xfrm>
          <a:prstGeom prst="rect">
            <a:avLst/>
          </a:prstGeom>
        </p:spPr>
      </p:pic>
      <p:pic>
        <p:nvPicPr>
          <p:cNvPr id="14" name="Imagem 13" descr="Texto&#10;&#10;Descrição gerada automaticamente">
            <a:extLst>
              <a:ext uri="{FF2B5EF4-FFF2-40B4-BE49-F238E27FC236}">
                <a16:creationId xmlns:a16="http://schemas.microsoft.com/office/drawing/2014/main" id="{B2F50399-33A1-812D-7BD5-BBED653F1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529" y="1716458"/>
            <a:ext cx="5341429" cy="2017453"/>
          </a:xfrm>
          <a:prstGeom prst="rect">
            <a:avLst/>
          </a:prstGeom>
        </p:spPr>
      </p:pic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9CB93423-6EBA-AE8C-8793-542814C11B7E}"/>
              </a:ext>
            </a:extLst>
          </p:cNvPr>
          <p:cNvSpPr txBox="1">
            <a:spLocks/>
          </p:cNvSpPr>
          <p:nvPr/>
        </p:nvSpPr>
        <p:spPr>
          <a:xfrm>
            <a:off x="5830528" y="4093462"/>
            <a:ext cx="5427407" cy="2316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Tx/>
              <a:buChar char="-"/>
            </a:pPr>
            <a:r>
              <a:rPr lang="pt-BR" sz="1400" dirty="0"/>
              <a:t>Aqui simplificamos indicando que o </a:t>
            </a:r>
            <a:r>
              <a:rPr lang="pt-BR" sz="1400" b="1" dirty="0" err="1">
                <a:solidFill>
                  <a:schemeClr val="accent1"/>
                </a:solidFill>
              </a:rPr>
              <a:t>return</a:t>
            </a:r>
            <a:r>
              <a:rPr lang="pt-BR" sz="1400" b="1" dirty="0">
                <a:solidFill>
                  <a:schemeClr val="accent1"/>
                </a:solidFill>
              </a:rPr>
              <a:t> </a:t>
            </a:r>
            <a:r>
              <a:rPr lang="pt-BR" sz="1400" dirty="0"/>
              <a:t>será o cálculo em </a:t>
            </a:r>
            <a:r>
              <a:rPr lang="pt-BR" sz="1400" dirty="0" err="1"/>
              <a:t>sí</a:t>
            </a:r>
            <a:r>
              <a:rPr lang="pt-BR" sz="1400" dirty="0"/>
              <a:t>.</a:t>
            </a:r>
          </a:p>
          <a:p>
            <a:pPr marL="171450" indent="-171450">
              <a:buFontTx/>
              <a:buChar char="-"/>
            </a:pPr>
            <a:r>
              <a:rPr lang="pt-BR" sz="1400" dirty="0">
                <a:solidFill>
                  <a:srgbClr val="3D464D"/>
                </a:solidFill>
              </a:rPr>
              <a:t>Q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uando chamamos o </a:t>
            </a:r>
            <a:r>
              <a:rPr lang="pt-BR" sz="14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calcula</a:t>
            </a:r>
            <a:r>
              <a:rPr lang="pt-BR" sz="1400" b="1" dirty="0" err="1">
                <a:solidFill>
                  <a:schemeClr val="accent4">
                    <a:lumMod val="75000"/>
                  </a:schemeClr>
                </a:solidFill>
              </a:rPr>
              <a:t>Imc</a:t>
            </a:r>
            <a:r>
              <a:rPr lang="pt-BR" sz="1400" dirty="0">
                <a:solidFill>
                  <a:srgbClr val="3D464D"/>
                </a:solidFill>
              </a:rPr>
              <a:t>( )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, a única instrução que temos dentro dele é o </a:t>
            </a:r>
            <a:r>
              <a:rPr lang="pt-BR" sz="1400" b="1" i="0" dirty="0" err="1">
                <a:solidFill>
                  <a:schemeClr val="accent1"/>
                </a:solidFill>
                <a:effectLst/>
              </a:rPr>
              <a:t>return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. Quando este for devolver o resultado da </a:t>
            </a:r>
            <a:r>
              <a:rPr lang="pt-BR" sz="14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, avaliará a expressão peso / (altura </a:t>
            </a:r>
            <a:r>
              <a:rPr lang="pt-BR" sz="1400" b="1" i="0" dirty="0">
                <a:solidFill>
                  <a:schemeClr val="accent1"/>
                </a:solidFill>
                <a:effectLst/>
              </a:rPr>
              <a:t>*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altura), e imprimirá o que dela resultar.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922626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C7B4AE-6008-F1FB-1372-3AD47E6C7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Entendendo a fundo retorno de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43329F-2280-A44A-5A78-D385368F426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897722"/>
            <a:ext cx="4435551" cy="4974336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pt-BR" sz="1400" dirty="0"/>
              <a:t>Ao receber </a:t>
            </a:r>
            <a:r>
              <a:rPr lang="pt-BR" sz="1400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</a:t>
            </a:r>
            <a:r>
              <a:rPr lang="pt-BR" sz="1400" dirty="0" err="1"/>
              <a:t>imcFlavio</a:t>
            </a:r>
            <a:r>
              <a:rPr lang="pt-BR" sz="1400" dirty="0"/>
              <a:t> = </a:t>
            </a:r>
            <a:r>
              <a:rPr lang="pt-BR" sz="1400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1"/>
                </a:solidFill>
              </a:rPr>
              <a:t>1.71, 73</a:t>
            </a:r>
            <a:r>
              <a:rPr lang="pt-BR" sz="1400" dirty="0"/>
              <a:t>), o </a:t>
            </a:r>
            <a:r>
              <a:rPr lang="pt-BR" sz="1400" dirty="0" err="1"/>
              <a:t>js</a:t>
            </a:r>
            <a:r>
              <a:rPr lang="pt-BR" sz="1400" dirty="0"/>
              <a:t> vai entender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que a </a:t>
            </a:r>
            <a:r>
              <a:rPr lang="pt-BR" sz="1400" b="0" i="0" dirty="0">
                <a:solidFill>
                  <a:srgbClr val="7030A0"/>
                </a:solidFill>
                <a:effectLst/>
              </a:rPr>
              <a:t>variáve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l </a:t>
            </a:r>
            <a:r>
              <a:rPr lang="pt-BR" sz="1400" dirty="0" err="1"/>
              <a:t>imcFlavio</a:t>
            </a:r>
            <a:r>
              <a:rPr lang="pt-BR" sz="1400" dirty="0"/>
              <a:t>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recebe</a:t>
            </a:r>
            <a:r>
              <a:rPr lang="pt-BR" sz="1400" dirty="0"/>
              <a:t> </a:t>
            </a:r>
            <a:r>
              <a:rPr lang="pt-BR" sz="1400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1"/>
                </a:solidFill>
              </a:rPr>
              <a:t>1.71, 73</a:t>
            </a:r>
            <a:r>
              <a:rPr lang="pt-BR" sz="1400" dirty="0"/>
              <a:t>),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e aguardará isso ser processado, retornando o resultado do cálculo. Poderemos escolher a mensagem que queremos exibir para o IMC. </a:t>
            </a:r>
          </a:p>
          <a:p>
            <a:pPr marL="285750" indent="-285750">
              <a:buFontTx/>
              <a:buChar char="-"/>
            </a:pPr>
            <a:r>
              <a:rPr lang="pt-BR" sz="1400" b="0" i="0" dirty="0">
                <a:solidFill>
                  <a:srgbClr val="3D464D"/>
                </a:solidFill>
                <a:effectLst/>
              </a:rPr>
              <a:t>Se colocar o </a:t>
            </a:r>
            <a:r>
              <a:rPr lang="pt-BR" sz="1400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mostra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( ) dentro do </a:t>
            </a:r>
            <a:r>
              <a:rPr lang="pt-BR" sz="14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calculaImc</a:t>
            </a:r>
            <a:r>
              <a:rPr lang="pt-BR" sz="1400" dirty="0">
                <a:solidFill>
                  <a:srgbClr val="3D464D"/>
                </a:solidFill>
              </a:rPr>
              <a:t>( ), sua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exibição na tela será sempre fixa.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5959A6-72B6-DEEF-64A4-E6A4328FA0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5" t="8745" r="63688" b="16702"/>
          <a:stretch/>
        </p:blipFill>
        <p:spPr>
          <a:xfrm>
            <a:off x="5407840" y="1838972"/>
            <a:ext cx="2801922" cy="3615472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4E151212-34DC-B078-3806-54CDE28082FA}"/>
              </a:ext>
            </a:extLst>
          </p:cNvPr>
          <p:cNvSpPr txBox="1">
            <a:spLocks/>
          </p:cNvSpPr>
          <p:nvPr/>
        </p:nvSpPr>
        <p:spPr>
          <a:xfrm>
            <a:off x="5407840" y="5454444"/>
            <a:ext cx="2801922" cy="488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000" dirty="0">
                <a:solidFill>
                  <a:srgbClr val="3D464D"/>
                </a:solidFill>
              </a:rPr>
              <a:t>Calculando a soma do </a:t>
            </a:r>
            <a:r>
              <a:rPr lang="pt-BR" sz="1000" dirty="0" err="1">
                <a:solidFill>
                  <a:srgbClr val="3D464D"/>
                </a:solidFill>
              </a:rPr>
              <a:t>imc´s</a:t>
            </a:r>
            <a:r>
              <a:rPr lang="pt-BR" sz="1000" dirty="0">
                <a:solidFill>
                  <a:srgbClr val="3D464D"/>
                </a:solidFill>
              </a:rPr>
              <a:t>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565DBDE-A19F-317F-21DD-D2FC4139A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06" t="8889" r="51522" b="11684"/>
          <a:stretch/>
        </p:blipFill>
        <p:spPr>
          <a:xfrm>
            <a:off x="8642555" y="1838972"/>
            <a:ext cx="2846239" cy="3615472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A44E4707-DD71-FCB5-3726-CACD7228A99E}"/>
              </a:ext>
            </a:extLst>
          </p:cNvPr>
          <p:cNvSpPr txBox="1">
            <a:spLocks/>
          </p:cNvSpPr>
          <p:nvPr/>
        </p:nvSpPr>
        <p:spPr>
          <a:xfrm>
            <a:off x="8642555" y="5459018"/>
            <a:ext cx="2846238" cy="488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000" dirty="0">
                <a:solidFill>
                  <a:srgbClr val="3D464D"/>
                </a:solidFill>
              </a:rPr>
              <a:t>Calculando a soma do </a:t>
            </a:r>
            <a:r>
              <a:rPr lang="pt-BR" sz="1000" dirty="0" err="1">
                <a:solidFill>
                  <a:srgbClr val="3D464D"/>
                </a:solidFill>
              </a:rPr>
              <a:t>imc´s</a:t>
            </a:r>
            <a:r>
              <a:rPr lang="pt-BR" sz="1000" dirty="0">
                <a:solidFill>
                  <a:srgbClr val="3D464D"/>
                </a:solidFill>
              </a:rPr>
              <a:t> de outra forma </a:t>
            </a:r>
          </a:p>
        </p:txBody>
      </p:sp>
    </p:spTree>
    <p:extLst>
      <p:ext uri="{BB962C8B-B14F-4D97-AF65-F5344CB8AC3E}">
        <p14:creationId xmlns:p14="http://schemas.microsoft.com/office/powerpoint/2010/main" val="38373275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E42CC4-770F-F0B7-0C02-3C225443D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Interagindo com usuário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5E25C0-D310-06B9-3604-95D200A92A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1635892"/>
            <a:ext cx="5574793" cy="4692802"/>
          </a:xfrm>
        </p:spPr>
        <p:txBody>
          <a:bodyPr>
            <a:normAutofit/>
          </a:bodyPr>
          <a:lstStyle/>
          <a:p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 ) -&gt; </a:t>
            </a:r>
            <a:r>
              <a:rPr lang="pt-BR" sz="1400" b="0" i="0" dirty="0">
                <a:effectLst/>
              </a:rPr>
              <a:t>Trata-se de uma função do </a:t>
            </a:r>
            <a:r>
              <a:rPr lang="pt-BR" sz="1400" b="0" i="0" dirty="0" err="1">
                <a:effectLst/>
              </a:rPr>
              <a:t>JavaScript</a:t>
            </a:r>
            <a:r>
              <a:rPr lang="pt-BR" sz="1400" b="0" i="0" dirty="0">
                <a:effectLst/>
              </a:rPr>
              <a:t>, que receberá como parâmetro a pergunta que desejamos fazer ao usuário.</a:t>
            </a:r>
          </a:p>
          <a:p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 ) é uma função que r</a:t>
            </a:r>
            <a:r>
              <a:rPr lang="pt-BR" sz="1400" b="0" i="0" dirty="0">
                <a:effectLst/>
              </a:rPr>
              <a:t>etorna um valor.</a:t>
            </a:r>
          </a:p>
          <a:p>
            <a:r>
              <a:rPr lang="pt-BR" sz="1400" b="1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nome </a:t>
            </a:r>
            <a:r>
              <a:rPr lang="pt-BR" sz="1400" b="1" dirty="0">
                <a:solidFill>
                  <a:schemeClr val="accent1"/>
                </a:solidFill>
              </a:rPr>
              <a:t>=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6"/>
                </a:solidFill>
              </a:rPr>
              <a:t>“Informe o seu nome”</a:t>
            </a:r>
            <a:r>
              <a:rPr lang="pt-BR" sz="1400" dirty="0"/>
              <a:t>);</a:t>
            </a:r>
            <a:br>
              <a:rPr lang="pt-BR" sz="1400" dirty="0"/>
            </a:br>
            <a:r>
              <a:rPr lang="pt-BR" sz="1400" b="1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</a:t>
            </a:r>
            <a:r>
              <a:rPr lang="pt-BR" sz="1400" dirty="0" err="1"/>
              <a:t>alturaInformada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1"/>
                </a:solidFill>
              </a:rPr>
              <a:t>=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6"/>
                </a:solidFill>
              </a:rPr>
              <a:t>“nome </a:t>
            </a:r>
            <a:r>
              <a:rPr lang="pt-BR" sz="1400" b="1" dirty="0">
                <a:solidFill>
                  <a:schemeClr val="accent1"/>
                </a:solidFill>
              </a:rPr>
              <a:t>+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6"/>
                </a:solidFill>
              </a:rPr>
              <a:t>“, informe sua altura”</a:t>
            </a:r>
            <a:r>
              <a:rPr lang="pt-BR" sz="1400" dirty="0"/>
              <a:t>);</a:t>
            </a:r>
            <a:br>
              <a:rPr lang="pt-BR" sz="1400" dirty="0"/>
            </a:br>
            <a:r>
              <a:rPr lang="pt-BR" sz="1400" b="1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</a:t>
            </a:r>
            <a:r>
              <a:rPr lang="pt-BR" sz="1400" dirty="0" err="1"/>
              <a:t>pesoInformado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1"/>
                </a:solidFill>
              </a:rPr>
              <a:t>=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6"/>
                </a:solidFill>
              </a:rPr>
              <a:t>“nome </a:t>
            </a:r>
            <a:r>
              <a:rPr lang="pt-BR" sz="1400" b="1" dirty="0">
                <a:solidFill>
                  <a:schemeClr val="accent1"/>
                </a:solidFill>
              </a:rPr>
              <a:t>+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6"/>
                </a:solidFill>
              </a:rPr>
              <a:t>“, informe seu peso”</a:t>
            </a:r>
            <a:r>
              <a:rPr lang="pt-BR" sz="1400" dirty="0"/>
              <a:t>);</a:t>
            </a:r>
          </a:p>
          <a:p>
            <a:br>
              <a:rPr lang="pt-BR" sz="1400" dirty="0"/>
            </a:br>
            <a:r>
              <a:rPr lang="pt-BR" sz="1400" dirty="0"/>
              <a:t>Essas </a:t>
            </a:r>
            <a:r>
              <a:rPr lang="pt-BR" sz="1400" b="0" i="0" dirty="0">
                <a:effectLst/>
              </a:rPr>
              <a:t>variáveis receberão o retorno do </a:t>
            </a:r>
            <a:r>
              <a:rPr lang="pt-BR" sz="1400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prompt</a:t>
            </a:r>
            <a:r>
              <a:rPr lang="pt-BR" sz="1400" b="0" i="0" dirty="0">
                <a:effectLst/>
              </a:rPr>
              <a:t>( ); </a:t>
            </a:r>
            <a:endParaRPr lang="pt-BR" sz="1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65A768F-D70B-F8D5-7C7F-F44402976B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0" t="8459" r="52017" b="9333"/>
          <a:stretch/>
        </p:blipFill>
        <p:spPr>
          <a:xfrm>
            <a:off x="6794090" y="1510924"/>
            <a:ext cx="3696929" cy="481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75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06. EXECUTE CÓDIGOS DIFERENTES DEPENDENDO DA CONDIÇÃO</a:t>
            </a:r>
          </a:p>
        </p:txBody>
      </p:sp>
    </p:spTree>
    <p:extLst>
      <p:ext uri="{BB962C8B-B14F-4D97-AF65-F5344CB8AC3E}">
        <p14:creationId xmlns:p14="http://schemas.microsoft.com/office/powerpoint/2010/main" val="14336008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564F49-1ECA-F9CD-B229-8647CDFC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Convertendo texto em números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C99AB9-747D-19E9-22C1-6D8CD3C03A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701098" cy="4713878"/>
          </a:xfrm>
        </p:spPr>
        <p:txBody>
          <a:bodyPr>
            <a:normAutofit/>
          </a:bodyPr>
          <a:lstStyle/>
          <a:p>
            <a:r>
              <a:rPr lang="pt-BR" sz="1600" dirty="0"/>
              <a:t>O</a:t>
            </a:r>
            <a:r>
              <a:rPr lang="pt-BR" sz="1600" b="0" i="0" dirty="0">
                <a:effectLst/>
              </a:rPr>
              <a:t>bjetivo do programa: </a:t>
            </a:r>
            <a:br>
              <a:rPr lang="pt-BR" sz="1600" b="0" i="0" dirty="0">
                <a:effectLst/>
              </a:rPr>
            </a:br>
            <a:r>
              <a:rPr lang="pt-BR" sz="1600" b="0" i="0" dirty="0">
                <a:effectLst/>
              </a:rPr>
              <a:t>Perguntar ao usuário o número de vitórias e empates do seu time. </a:t>
            </a:r>
          </a:p>
          <a:p>
            <a:r>
              <a:rPr lang="pt-BR" sz="1600" dirty="0"/>
              <a:t>O retorno da </a:t>
            </a:r>
            <a:r>
              <a:rPr lang="pt-BR" sz="1600" dirty="0">
                <a:solidFill>
                  <a:srgbClr val="7030A0"/>
                </a:solidFill>
              </a:rPr>
              <a:t>função</a:t>
            </a:r>
            <a:r>
              <a:rPr lang="pt-BR" sz="1600" dirty="0"/>
              <a:t> </a:t>
            </a:r>
            <a:r>
              <a:rPr lang="pt-BR" sz="1600" b="1" dirty="0">
                <a:solidFill>
                  <a:schemeClr val="accent4">
                    <a:lumMod val="75000"/>
                  </a:schemeClr>
                </a:solidFill>
              </a:rPr>
              <a:t>prompt </a:t>
            </a:r>
            <a:r>
              <a:rPr lang="pt-BR" sz="1600" dirty="0"/>
              <a:t>é um texto. </a:t>
            </a:r>
          </a:p>
          <a:p>
            <a:r>
              <a:rPr lang="pt-BR" sz="1600" dirty="0"/>
              <a:t>Sempre que ler do teclado, se a intenção for trabalhar com número, fazer o </a:t>
            </a:r>
            <a:r>
              <a:rPr lang="pt-BR" sz="1600" b="1" dirty="0" err="1">
                <a:solidFill>
                  <a:schemeClr val="accent4">
                    <a:lumMod val="75000"/>
                  </a:schemeClr>
                </a:solidFill>
              </a:rPr>
              <a:t>parseInt</a:t>
            </a:r>
            <a:r>
              <a:rPr lang="pt-BR" sz="1600" dirty="0"/>
              <a:t>( ) para converter o valor digitado que é lido como texto na</a:t>
            </a:r>
            <a:r>
              <a:rPr lang="pt-BR" sz="1600" dirty="0">
                <a:solidFill>
                  <a:srgbClr val="7030A0"/>
                </a:solidFill>
              </a:rPr>
              <a:t> função </a:t>
            </a:r>
            <a:r>
              <a:rPr lang="pt-BR" sz="16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600" dirty="0"/>
              <a:t>( ) em um número. </a:t>
            </a:r>
          </a:p>
          <a:p>
            <a:r>
              <a:rPr lang="pt-BR" sz="1600" b="1" dirty="0" err="1">
                <a:solidFill>
                  <a:schemeClr val="accent4">
                    <a:lumMod val="75000"/>
                  </a:schemeClr>
                </a:solidFill>
              </a:rPr>
              <a:t>parseInt</a:t>
            </a:r>
            <a:r>
              <a:rPr lang="pt-BR" sz="1600" dirty="0"/>
              <a:t>(</a:t>
            </a:r>
            <a:r>
              <a:rPr lang="pt-BR" sz="16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600" dirty="0"/>
              <a:t>( ));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459CE1-359E-E421-3423-8D6012981D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03" t="6534" r="49436" b="24731"/>
          <a:stretch/>
        </p:blipFill>
        <p:spPr>
          <a:xfrm>
            <a:off x="6518787" y="1435608"/>
            <a:ext cx="4591666" cy="471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7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C1BF60-2805-67E9-CDF3-68FF834A0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seu próprio arquivo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D3593E-EF11-5441-D885-6BF5309F32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316339"/>
            <a:ext cx="11109165" cy="1491684"/>
          </a:xfrm>
        </p:spPr>
        <p:txBody>
          <a:bodyPr>
            <a:normAutofit/>
          </a:bodyPr>
          <a:lstStyle/>
          <a:p>
            <a:pPr algn="l"/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Tendo o arquivo, é importante a inserção do</a:t>
            </a:r>
            <a:r>
              <a:rPr lang="pt-BR" sz="16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.</a:t>
            </a:r>
            <a:r>
              <a:rPr lang="pt-BR" sz="1600" b="1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por esta ser a linguagem que o navegador entende e, ao utilizarmos a extensão, estamos orientando-o sobre qual deve ser a interpretação do arquivo por parte do navegador e do sistema operacional.</a:t>
            </a:r>
          </a:p>
          <a:p>
            <a:endParaRPr lang="pt-BR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AE40084C-5CDF-3E78-054F-63E3EFE1BA7F}"/>
              </a:ext>
            </a:extLst>
          </p:cNvPr>
          <p:cNvSpPr txBox="1">
            <a:spLocks/>
          </p:cNvSpPr>
          <p:nvPr/>
        </p:nvSpPr>
        <p:spPr>
          <a:xfrm>
            <a:off x="521207" y="2570972"/>
            <a:ext cx="7637095" cy="722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 + R: </a:t>
            </a:r>
            <a:r>
              <a:rPr lang="pt-BR" sz="1600" dirty="0"/>
              <a:t>Recarrega a página no navegador </a:t>
            </a:r>
            <a:br>
              <a:rPr lang="pt-BR" sz="1600" dirty="0"/>
            </a:br>
            <a:endParaRPr lang="pt-BR" sz="1600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C38F1F98-5CFB-7A55-BCA1-9384C4279C96}"/>
              </a:ext>
            </a:extLst>
          </p:cNvPr>
          <p:cNvSpPr txBox="1">
            <a:spLocks/>
          </p:cNvSpPr>
          <p:nvPr/>
        </p:nvSpPr>
        <p:spPr>
          <a:xfrm>
            <a:off x="539496" y="3098507"/>
            <a:ext cx="5887808" cy="3275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  <a:r>
              <a:rPr lang="pt-BR" sz="16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</a:t>
            </a:r>
            <a:r>
              <a:rPr lang="pt-BR" sz="1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  :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Trata-se de uma</a:t>
            </a:r>
            <a:r>
              <a:rPr lang="pt-BR" sz="1600" b="1" i="1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pt-BR" sz="1600" b="1" i="1" dirty="0" err="1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sz="1600" b="1" i="1" dirty="0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HTML, e todas têm esta característica de começar com o símbolo de "menor“ (&lt;), o nome da </a:t>
            </a:r>
            <a:r>
              <a:rPr lang="pt-BR" sz="1600" b="1" i="1" dirty="0" err="1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- "</a:t>
            </a:r>
            <a:r>
              <a:rPr lang="pt-BR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br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 é abreviação de </a:t>
            </a:r>
            <a:r>
              <a:rPr lang="pt-BR" sz="1600" b="0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break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-, e fecha com o símbolo de "maior“(&gt;). Isto indica ao navegador que ele deve pular uma linha.</a:t>
            </a:r>
          </a:p>
          <a:p>
            <a:pPr algn="just"/>
            <a:r>
              <a:rPr lang="pt-BR" sz="1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&lt;h1&gt; &lt;/h1&gt;  :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 "h" se origina da palavra </a:t>
            </a:r>
            <a:r>
              <a:rPr lang="pt-BR" sz="1600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heading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ou seja, cabeçalho. Significa que este é o primeiro título, ou título principal é algo que precisa ser destacado em uma página.</a:t>
            </a:r>
          </a:p>
          <a:p>
            <a:pPr algn="just"/>
            <a:br>
              <a:rPr lang="pt-BR" sz="1600" dirty="0"/>
            </a:br>
            <a:endParaRPr lang="pt-BR" sz="16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FD84DAA-D5C2-5EED-8169-14A8EF02D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592" y="4302406"/>
            <a:ext cx="4209512" cy="21447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E9DA745-A932-A89A-EAD6-BD0B86047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592" y="2747333"/>
            <a:ext cx="4209512" cy="138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81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0F6D47-A505-343A-D8E7-7053FE7CF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Trabalhando com condições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FE91BBB-9120-05A4-30AE-5367775340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31110" y="1572243"/>
            <a:ext cx="4416552" cy="3020778"/>
          </a:xfrm>
        </p:spPr>
        <p:txBody>
          <a:bodyPr>
            <a:normAutofit/>
          </a:bodyPr>
          <a:lstStyle/>
          <a:p>
            <a:r>
              <a:rPr lang="pt-BR" b="0" dirty="0">
                <a:effectLst/>
              </a:rPr>
              <a:t>De acordo com o total de pontos que será calculado, comparar com o total de pontos do ano passado que foi 28 e exibir uma mensagem personalizada para cada situação. Se o time está melhor, pior ou igual ao ano passado.</a:t>
            </a:r>
          </a:p>
          <a:p>
            <a:r>
              <a:rPr lang="pt-BR" b="1" dirty="0">
                <a:effectLst/>
              </a:rPr>
              <a:t>Estrutura condicional </a:t>
            </a:r>
            <a:r>
              <a:rPr lang="pt-BR" b="1" dirty="0" err="1">
                <a:solidFill>
                  <a:schemeClr val="accent1"/>
                </a:solidFill>
                <a:effectLst/>
              </a:rPr>
              <a:t>if</a:t>
            </a:r>
            <a:r>
              <a:rPr lang="pt-BR" b="1" dirty="0">
                <a:effectLst/>
              </a:rPr>
              <a:t>( ). 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5DAB52E-A929-1487-85D9-BB44336D7C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5" t="6534" r="63775" b="9425"/>
          <a:stretch/>
        </p:blipFill>
        <p:spPr>
          <a:xfrm>
            <a:off x="6096000" y="1297002"/>
            <a:ext cx="4619966" cy="511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037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3FE043-EC9F-25FA-823F-0296C249E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programa de IMC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A42DA2-D335-4AFA-5E51-4B6FD8952D5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1551222"/>
            <a:ext cx="4416552" cy="4733964"/>
          </a:xfrm>
        </p:spPr>
        <p:txBody>
          <a:bodyPr/>
          <a:lstStyle/>
          <a:p>
            <a:r>
              <a:rPr lang="pt-BR" dirty="0"/>
              <a:t>Outa forma de escrever a estrutura condicional </a:t>
            </a:r>
            <a:r>
              <a:rPr lang="pt-BR" b="1" dirty="0" err="1">
                <a:solidFill>
                  <a:schemeClr val="accent1"/>
                </a:solidFill>
              </a:rPr>
              <a:t>if</a:t>
            </a:r>
            <a:r>
              <a:rPr lang="pt-BR" dirty="0"/>
              <a:t>( ). </a:t>
            </a:r>
          </a:p>
          <a:p>
            <a:r>
              <a:rPr lang="pt-BR" b="0" i="0" dirty="0">
                <a:effectLst/>
              </a:rPr>
              <a:t> O </a:t>
            </a:r>
            <a:r>
              <a:rPr lang="pt-BR" b="0" i="0" dirty="0" err="1">
                <a:effectLst/>
              </a:rPr>
              <a:t>JavaScript</a:t>
            </a:r>
            <a:r>
              <a:rPr lang="pt-BR" b="0" i="0" dirty="0">
                <a:effectLst/>
              </a:rPr>
              <a:t> primeiro se questionará se o IMC é maior ou igual a 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18.5</a:t>
            </a:r>
            <a:r>
              <a:rPr lang="pt-BR" b="0" i="0" dirty="0">
                <a:effectLst/>
              </a:rPr>
              <a:t>, sendo verdade, ele passará a analisar o  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&amp;&amp;</a:t>
            </a:r>
            <a:r>
              <a:rPr lang="pt-BR" b="0" i="0" dirty="0">
                <a:effectLst/>
              </a:rPr>
              <a:t> e se questionar se, além disso, </a:t>
            </a:r>
            <a:r>
              <a:rPr lang="pt-BR" b="1" i="0" dirty="0">
                <a:effectLst/>
              </a:rPr>
              <a:t>também</a:t>
            </a:r>
            <a:r>
              <a:rPr lang="pt-BR" b="0" i="0" dirty="0">
                <a:effectLst/>
              </a:rPr>
              <a:t> é menor ou igual a 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35</a:t>
            </a:r>
            <a:r>
              <a:rPr lang="pt-BR" b="0" i="0" dirty="0">
                <a:effectLst/>
              </a:rPr>
              <a:t>.  Sendo as duas afirmações verdadeiras, o navegador imprimirá a mensagem </a:t>
            </a:r>
            <a:r>
              <a:rPr lang="pt-BR" b="1" i="0" dirty="0">
                <a:solidFill>
                  <a:schemeClr val="accent6"/>
                </a:solidFill>
                <a:effectLst/>
              </a:rPr>
              <a:t>Seu IMC está excelente!</a:t>
            </a:r>
            <a:endParaRPr lang="pt-BR" b="0" i="0" dirty="0">
              <a:effectLst/>
            </a:endParaRPr>
          </a:p>
          <a:p>
            <a:r>
              <a:rPr lang="pt-BR" b="0" i="0" dirty="0">
                <a:effectLst/>
              </a:rPr>
              <a:t>Atenção, se uma das condições for verdadeira e a outra não, nada será exibido, uma vez que a função</a:t>
            </a:r>
            <a:r>
              <a:rPr lang="pt-BR" dirty="0"/>
              <a:t>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dirty="0"/>
              <a:t>( ) </a:t>
            </a:r>
            <a:r>
              <a:rPr lang="pt-BR" b="0" i="0" dirty="0">
                <a:effectLst/>
              </a:rPr>
              <a:t>só será executada se </a:t>
            </a:r>
            <a:r>
              <a:rPr lang="pt-BR" b="1" i="0" dirty="0">
                <a:effectLst/>
              </a:rPr>
              <a:t>as duas condições forem verdadeiras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Anteriormente, havia um </a:t>
            </a:r>
            <a:r>
              <a:rPr lang="pt-BR" b="1" dirty="0" err="1">
                <a:solidFill>
                  <a:schemeClr val="accent1"/>
                </a:solidFill>
              </a:rPr>
              <a:t>if</a:t>
            </a:r>
            <a:r>
              <a:rPr lang="pt-BR" dirty="0"/>
              <a:t>( ) dentro de outro.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1B70D65-2E08-B571-8F62-427AA5B20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14" t="29732" r="53621" b="19540"/>
          <a:stretch/>
        </p:blipFill>
        <p:spPr>
          <a:xfrm>
            <a:off x="6096000" y="1551222"/>
            <a:ext cx="5409797" cy="454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657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65F56E-D80D-A55E-92B4-55B52E8A2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Jogo de adivinhação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805819-E330-5BEB-F94D-ACC720FEA60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509178"/>
            <a:ext cx="4416552" cy="4974336"/>
          </a:xfrm>
        </p:spPr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pt-BR" dirty="0"/>
              <a:t>Ao recarregar a página, o programa vai perguntar ao usuário </a:t>
            </a:r>
            <a:r>
              <a:rPr lang="pt-BR" b="1" dirty="0">
                <a:solidFill>
                  <a:schemeClr val="accent6"/>
                </a:solidFill>
              </a:rPr>
              <a:t>“Digite seu chute” </a:t>
            </a:r>
          </a:p>
          <a:p>
            <a:pPr marL="228600" indent="-228600">
              <a:buAutoNum type="arabicParenR"/>
            </a:pPr>
            <a:r>
              <a:rPr lang="pt-BR" dirty="0"/>
              <a:t>Usuário vai digitar um número </a:t>
            </a:r>
          </a:p>
          <a:p>
            <a:pPr marL="228600" indent="-228600">
              <a:buAutoNum type="arabicParenR"/>
            </a:pPr>
            <a:r>
              <a:rPr lang="pt-BR" dirty="0"/>
              <a:t>Se o número chutado entre 1 e 10 for igual ao número pensado, acerto, se não, erro. </a:t>
            </a:r>
            <a:br>
              <a:rPr lang="pt-BR" dirty="0"/>
            </a:br>
            <a:br>
              <a:rPr lang="pt-BR" dirty="0"/>
            </a:br>
            <a:r>
              <a:rPr lang="pt-BR" dirty="0"/>
              <a:t>O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dirty="0"/>
              <a:t>( ) lê o chute do usuário, o número digitado pelo usuário lido como uma </a:t>
            </a:r>
            <a:r>
              <a:rPr lang="pt-BR" dirty="0" err="1"/>
              <a:t>string</a:t>
            </a:r>
            <a:r>
              <a:rPr lang="pt-BR" dirty="0"/>
              <a:t> pelo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dirty="0"/>
              <a:t>( ) será convertido para o tipo número com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parseInt</a:t>
            </a:r>
            <a:r>
              <a:rPr lang="pt-BR" dirty="0"/>
              <a:t>( ) e guardado na </a:t>
            </a:r>
            <a:r>
              <a:rPr lang="pt-BR" dirty="0">
                <a:solidFill>
                  <a:srgbClr val="7030A0"/>
                </a:solidFill>
              </a:rPr>
              <a:t>variável</a:t>
            </a:r>
            <a:r>
              <a:rPr lang="pt-BR" dirty="0"/>
              <a:t> chute. </a:t>
            </a:r>
            <a:endParaRPr lang="pt-BR" i="1" dirty="0">
              <a:solidFill>
                <a:srgbClr val="888899"/>
              </a:solidFill>
            </a:endParaRPr>
          </a:p>
          <a:p>
            <a:endParaRPr lang="pt-BR" b="0" i="1" dirty="0">
              <a:solidFill>
                <a:srgbClr val="888899"/>
              </a:solidFill>
              <a:effectLst/>
              <a:latin typeface="Consolas" panose="020B0609020204030204" pitchFamily="49" charset="0"/>
            </a:endParaRPr>
          </a:p>
          <a:p>
            <a:endParaRPr lang="pt-BR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4AA02C0-FAEB-B88F-79D2-E7661DE087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5" t="3218" r="49999" b="8200"/>
          <a:stretch/>
        </p:blipFill>
        <p:spPr>
          <a:xfrm>
            <a:off x="6607538" y="1509178"/>
            <a:ext cx="4281179" cy="452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555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35DBE5-1AB3-6932-9836-D0F4DB75D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Jogo de adivinhação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6FFD78-C218-1C23-3768-CDEA25FC5F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614283"/>
            <a:ext cx="6050491" cy="4271510"/>
          </a:xfrm>
        </p:spPr>
        <p:txBody>
          <a:bodyPr>
            <a:normAutofit/>
          </a:bodyPr>
          <a:lstStyle/>
          <a:p>
            <a:r>
              <a:rPr lang="pt-BR" dirty="0"/>
              <a:t>O programa pode gerar o </a:t>
            </a:r>
            <a:r>
              <a:rPr lang="pt-BR" dirty="0" err="1"/>
              <a:t>numeroPensado</a:t>
            </a:r>
            <a:r>
              <a:rPr lang="pt-BR" dirty="0"/>
              <a:t> de forma aleatória com a </a:t>
            </a:r>
            <a:r>
              <a:rPr lang="pt-BR" dirty="0">
                <a:solidFill>
                  <a:srgbClr val="7030A0"/>
                </a:solidFill>
              </a:rPr>
              <a:t>função</a:t>
            </a:r>
            <a:r>
              <a:rPr lang="pt-BR" dirty="0"/>
              <a:t> </a:t>
            </a: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random</a:t>
            </a:r>
            <a:r>
              <a:rPr lang="pt-BR" dirty="0"/>
              <a:t>( ); </a:t>
            </a:r>
          </a:p>
          <a:p>
            <a:r>
              <a:rPr lang="pt-BR" dirty="0"/>
              <a:t>Gerando um número aleatório de </a:t>
            </a:r>
            <a:r>
              <a:rPr lang="pt-BR" b="1" dirty="0">
                <a:solidFill>
                  <a:schemeClr val="accent1"/>
                </a:solidFill>
              </a:rPr>
              <a:t>0 </a:t>
            </a:r>
            <a:r>
              <a:rPr lang="pt-BR" dirty="0"/>
              <a:t>a </a:t>
            </a:r>
            <a:r>
              <a:rPr lang="pt-BR" b="1" dirty="0">
                <a:solidFill>
                  <a:schemeClr val="accent1"/>
                </a:solidFill>
              </a:rPr>
              <a:t>10</a:t>
            </a:r>
            <a:r>
              <a:rPr lang="pt-BR" dirty="0"/>
              <a:t>:  </a:t>
            </a: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round</a:t>
            </a:r>
            <a:r>
              <a:rPr lang="pt-BR" dirty="0"/>
              <a:t>( </a:t>
            </a: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random</a:t>
            </a:r>
            <a:r>
              <a:rPr lang="pt-BR" dirty="0"/>
              <a:t>( ) </a:t>
            </a:r>
            <a:r>
              <a:rPr lang="pt-BR" b="1" dirty="0">
                <a:solidFill>
                  <a:schemeClr val="accent5"/>
                </a:solidFill>
              </a:rPr>
              <a:t>* 10</a:t>
            </a:r>
            <a:r>
              <a:rPr lang="pt-BR" dirty="0"/>
              <a:t>);</a:t>
            </a:r>
            <a:br>
              <a:rPr lang="pt-BR" dirty="0"/>
            </a:b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random</a:t>
            </a:r>
            <a:r>
              <a:rPr lang="pt-BR" dirty="0"/>
              <a:t>( ) </a:t>
            </a:r>
            <a:r>
              <a:rPr lang="pt-BR" b="1" dirty="0">
                <a:solidFill>
                  <a:schemeClr val="accent5"/>
                </a:solidFill>
              </a:rPr>
              <a:t>* 10 </a:t>
            </a:r>
            <a:r>
              <a:rPr lang="pt-BR" dirty="0"/>
              <a:t>–&gt; ele anda uma casa decimal e vai gerar um número de </a:t>
            </a:r>
            <a:r>
              <a:rPr lang="pt-BR" b="1" dirty="0">
                <a:solidFill>
                  <a:schemeClr val="accent5"/>
                </a:solidFill>
              </a:rPr>
              <a:t>1 </a:t>
            </a:r>
            <a:r>
              <a:rPr lang="pt-BR" dirty="0"/>
              <a:t>a</a:t>
            </a:r>
            <a:r>
              <a:rPr lang="pt-BR" b="1" dirty="0">
                <a:solidFill>
                  <a:schemeClr val="accent5"/>
                </a:solidFill>
              </a:rPr>
              <a:t> 9</a:t>
            </a:r>
            <a:r>
              <a:rPr lang="pt-BR" dirty="0"/>
              <a:t>. </a:t>
            </a:r>
            <a:br>
              <a:rPr lang="pt-BR" dirty="0"/>
            </a:b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round</a:t>
            </a:r>
            <a:r>
              <a:rPr lang="pt-BR" dirty="0"/>
              <a:t>( ) –&gt; essa </a:t>
            </a:r>
            <a:r>
              <a:rPr lang="pt-BR" dirty="0">
                <a:solidFill>
                  <a:srgbClr val="7030A0"/>
                </a:solidFill>
              </a:rPr>
              <a:t>função</a:t>
            </a:r>
            <a:r>
              <a:rPr lang="pt-BR" dirty="0"/>
              <a:t> arredonda para cima o resultado de </a:t>
            </a: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random</a:t>
            </a:r>
            <a:r>
              <a:rPr lang="pt-BR" dirty="0"/>
              <a:t>( );</a:t>
            </a:r>
          </a:p>
          <a:p>
            <a:r>
              <a:rPr lang="pt-BR" dirty="0"/>
              <a:t>console.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log</a:t>
            </a:r>
            <a:r>
              <a:rPr lang="pt-BR" dirty="0"/>
              <a:t>(</a:t>
            </a:r>
            <a:r>
              <a:rPr lang="pt-BR" dirty="0" err="1"/>
              <a:t>numeroPensado</a:t>
            </a:r>
            <a:r>
              <a:rPr lang="pt-BR" dirty="0"/>
              <a:t>) -&gt;  Para testar as condições no navegador</a:t>
            </a:r>
          </a:p>
          <a:p>
            <a:r>
              <a:rPr lang="pt-BR" b="1" dirty="0" err="1">
                <a:solidFill>
                  <a:schemeClr val="accent5"/>
                </a:solidFill>
              </a:rPr>
              <a:t>If</a:t>
            </a:r>
            <a:r>
              <a:rPr lang="pt-BR" dirty="0"/>
              <a:t> e </a:t>
            </a:r>
            <a:r>
              <a:rPr lang="pt-BR" b="1" dirty="0" err="1">
                <a:solidFill>
                  <a:schemeClr val="accent5"/>
                </a:solidFill>
              </a:rPr>
              <a:t>else</a:t>
            </a:r>
            <a:r>
              <a:rPr lang="pt-BR" dirty="0"/>
              <a:t> -&gt; Se a primeira condição não for verdadeira, só pode ser a segunda. 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28DE2AE-61F2-CA76-4B8D-CE24F591A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1" t="3525" r="52673" b="19234"/>
          <a:stretch/>
        </p:blipFill>
        <p:spPr>
          <a:xfrm>
            <a:off x="6726620" y="1498670"/>
            <a:ext cx="4839121" cy="466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689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07. REPITA TAREFAS</a:t>
            </a:r>
          </a:p>
        </p:txBody>
      </p:sp>
    </p:spTree>
    <p:extLst>
      <p:ext uri="{BB962C8B-B14F-4D97-AF65-F5344CB8AC3E}">
        <p14:creationId xmlns:p14="http://schemas.microsoft.com/office/powerpoint/2010/main" val="29493332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08DFA5-20DD-A60E-E0DB-9BD0EC2AB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Repetir enquanto...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DD2A18-5C00-6551-EC65-05CBB7AAA3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65314" y="1341015"/>
            <a:ext cx="4904867" cy="5317289"/>
          </a:xfrm>
        </p:spPr>
        <p:txBody>
          <a:bodyPr>
            <a:normAutofit fontScale="92500" lnSpcReduction="10000"/>
          </a:bodyPr>
          <a:lstStyle/>
          <a:p>
            <a:r>
              <a:rPr lang="pt-BR" sz="1300" b="1" dirty="0"/>
              <a:t>Estrutura de repetição </a:t>
            </a:r>
            <a:br>
              <a:rPr lang="pt-BR" sz="1300" dirty="0"/>
            </a:br>
            <a:r>
              <a:rPr lang="pt-BR" sz="1300" b="1" dirty="0" err="1">
                <a:solidFill>
                  <a:schemeClr val="accent1"/>
                </a:solidFill>
              </a:rPr>
              <a:t>while</a:t>
            </a:r>
            <a:r>
              <a:rPr lang="pt-BR" sz="1300" dirty="0"/>
              <a:t>(</a:t>
            </a:r>
            <a:r>
              <a:rPr lang="pt-BR" sz="1300" dirty="0" err="1">
                <a:solidFill>
                  <a:schemeClr val="accent1"/>
                </a:solidFill>
              </a:rPr>
              <a:t>true</a:t>
            </a:r>
            <a:r>
              <a:rPr lang="pt-BR" sz="1300" dirty="0"/>
              <a:t>) { </a:t>
            </a:r>
            <a:br>
              <a:rPr lang="pt-BR" sz="1300" dirty="0"/>
            </a:br>
            <a:r>
              <a:rPr lang="pt-BR" sz="1300" dirty="0"/>
              <a:t>    </a:t>
            </a:r>
            <a:r>
              <a:rPr lang="pt-BR" sz="1300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sz="1300" dirty="0"/>
              <a:t>(</a:t>
            </a:r>
            <a:r>
              <a:rPr lang="pt-BR" sz="1300" b="1" dirty="0">
                <a:solidFill>
                  <a:schemeClr val="accent6"/>
                </a:solidFill>
              </a:rPr>
              <a:t>“Teve copa em ” </a:t>
            </a:r>
            <a:r>
              <a:rPr lang="pt-BR" sz="1300" b="1" dirty="0">
                <a:solidFill>
                  <a:schemeClr val="accent1"/>
                </a:solidFill>
              </a:rPr>
              <a:t>+</a:t>
            </a:r>
            <a:r>
              <a:rPr lang="pt-BR" sz="1300" dirty="0"/>
              <a:t> </a:t>
            </a:r>
            <a:r>
              <a:rPr lang="pt-BR" sz="1300" dirty="0" err="1"/>
              <a:t>anoCopa</a:t>
            </a:r>
            <a:r>
              <a:rPr lang="pt-BR" sz="1300" dirty="0"/>
              <a:t>);</a:t>
            </a:r>
            <a:br>
              <a:rPr lang="pt-BR" sz="1300" dirty="0"/>
            </a:br>
            <a:r>
              <a:rPr lang="pt-BR" sz="1300" dirty="0"/>
              <a:t>    </a:t>
            </a:r>
            <a:r>
              <a:rPr lang="pt-BR" sz="1300" dirty="0" err="1"/>
              <a:t>anoCopa</a:t>
            </a:r>
            <a:r>
              <a:rPr lang="pt-BR" sz="1300" dirty="0"/>
              <a:t> </a:t>
            </a:r>
            <a:r>
              <a:rPr lang="pt-BR" sz="1300" b="1" dirty="0">
                <a:solidFill>
                  <a:schemeClr val="accent1"/>
                </a:solidFill>
              </a:rPr>
              <a:t>=</a:t>
            </a:r>
            <a:r>
              <a:rPr lang="pt-BR" sz="1300" dirty="0"/>
              <a:t> </a:t>
            </a:r>
            <a:r>
              <a:rPr lang="pt-BR" sz="1300" dirty="0" err="1"/>
              <a:t>anoCopa</a:t>
            </a:r>
            <a:r>
              <a:rPr lang="pt-BR" sz="1300" dirty="0"/>
              <a:t> </a:t>
            </a:r>
            <a:r>
              <a:rPr lang="pt-BR" sz="1300" b="1" dirty="0">
                <a:solidFill>
                  <a:schemeClr val="accent1"/>
                </a:solidFill>
              </a:rPr>
              <a:t>+ 4</a:t>
            </a:r>
            <a:r>
              <a:rPr lang="pt-BR" sz="1300" dirty="0"/>
              <a:t>; </a:t>
            </a:r>
          </a:p>
          <a:p>
            <a:r>
              <a:rPr lang="pt-BR" sz="1300" dirty="0"/>
              <a:t>} </a:t>
            </a:r>
          </a:p>
          <a:p>
            <a:r>
              <a:rPr lang="pt-BR" sz="1300" dirty="0"/>
              <a:t>-&gt; Enquanto a condição for </a:t>
            </a:r>
            <a:r>
              <a:rPr lang="pt-BR" sz="1300" dirty="0">
                <a:solidFill>
                  <a:schemeClr val="accent1"/>
                </a:solidFill>
              </a:rPr>
              <a:t>verdadeir</a:t>
            </a:r>
            <a:r>
              <a:rPr lang="pt-BR" sz="1300" dirty="0"/>
              <a:t>a, irá repetir a execução do bloco de sentenças. </a:t>
            </a:r>
          </a:p>
          <a:p>
            <a:r>
              <a:rPr lang="pt-BR" sz="1300" dirty="0"/>
              <a:t>-&gt; A forma como está escrito deixa num loop infinito. Por isso, </a:t>
            </a:r>
            <a:r>
              <a:rPr lang="pt-BR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implementamos uma condição de repetição para que a condição do </a:t>
            </a:r>
            <a:r>
              <a:rPr lang="pt-BR" sz="13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while</a:t>
            </a:r>
            <a:r>
              <a:rPr lang="pt-BR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, seja </a:t>
            </a:r>
            <a:r>
              <a:rPr lang="pt-BR" sz="1300" b="0" i="0" dirty="0">
                <a:solidFill>
                  <a:schemeClr val="accent1"/>
                </a:solidFill>
                <a:effectLst/>
              </a:rPr>
              <a:t>false</a:t>
            </a:r>
            <a:r>
              <a:rPr lang="pt-BR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em algum momento: </a:t>
            </a:r>
          </a:p>
          <a:p>
            <a:r>
              <a:rPr lang="pt-BR" sz="1300" b="1" dirty="0" err="1">
                <a:solidFill>
                  <a:schemeClr val="accent1"/>
                </a:solidFill>
              </a:rPr>
              <a:t>while</a:t>
            </a:r>
            <a:r>
              <a:rPr lang="pt-BR" sz="1300" dirty="0"/>
              <a:t>(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anoCopa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300" b="1" dirty="0">
                <a:solidFill>
                  <a:schemeClr val="accent1"/>
                </a:solidFill>
              </a:rPr>
              <a:t>&lt;= 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limite</a:t>
            </a:r>
            <a:r>
              <a:rPr lang="pt-BR" sz="1300" dirty="0"/>
              <a:t>) { </a:t>
            </a:r>
            <a:br>
              <a:rPr lang="pt-BR" sz="1300" dirty="0"/>
            </a:br>
            <a:r>
              <a:rPr lang="pt-BR" sz="1300" dirty="0"/>
              <a:t>    </a:t>
            </a:r>
            <a:r>
              <a:rPr lang="pt-BR" sz="1300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sz="1300" dirty="0"/>
              <a:t>(</a:t>
            </a:r>
            <a:r>
              <a:rPr lang="pt-BR" sz="1300" b="1" dirty="0">
                <a:solidFill>
                  <a:schemeClr val="accent6"/>
                </a:solidFill>
              </a:rPr>
              <a:t>“Teve copa em ” </a:t>
            </a:r>
            <a:r>
              <a:rPr lang="pt-BR" sz="1300" b="1" dirty="0">
                <a:solidFill>
                  <a:schemeClr val="accent1"/>
                </a:solidFill>
              </a:rPr>
              <a:t>+</a:t>
            </a:r>
            <a:r>
              <a:rPr lang="pt-BR" sz="1300" dirty="0"/>
              <a:t> </a:t>
            </a:r>
            <a:r>
              <a:rPr lang="pt-BR" sz="1300" dirty="0" err="1"/>
              <a:t>anoCopa</a:t>
            </a:r>
            <a:r>
              <a:rPr lang="pt-BR" sz="1300" dirty="0"/>
              <a:t>);</a:t>
            </a:r>
            <a:br>
              <a:rPr lang="pt-BR" sz="1300" dirty="0"/>
            </a:br>
            <a:r>
              <a:rPr lang="pt-BR" sz="1300" dirty="0"/>
              <a:t>    </a:t>
            </a:r>
            <a:r>
              <a:rPr lang="pt-BR" sz="1300" dirty="0" err="1"/>
              <a:t>anoCopa</a:t>
            </a:r>
            <a:r>
              <a:rPr lang="pt-BR" sz="1300" dirty="0"/>
              <a:t> </a:t>
            </a:r>
            <a:r>
              <a:rPr lang="pt-BR" sz="1300" b="1" dirty="0">
                <a:solidFill>
                  <a:schemeClr val="accent1"/>
                </a:solidFill>
              </a:rPr>
              <a:t>=</a:t>
            </a:r>
            <a:r>
              <a:rPr lang="pt-BR" sz="1300" dirty="0"/>
              <a:t> </a:t>
            </a:r>
            <a:r>
              <a:rPr lang="pt-BR" sz="1300" dirty="0" err="1"/>
              <a:t>anoCopa</a:t>
            </a:r>
            <a:r>
              <a:rPr lang="pt-BR" sz="1300" dirty="0"/>
              <a:t> </a:t>
            </a:r>
            <a:r>
              <a:rPr lang="pt-BR" sz="1300" b="1" dirty="0">
                <a:solidFill>
                  <a:schemeClr val="accent1"/>
                </a:solidFill>
              </a:rPr>
              <a:t>+ 4</a:t>
            </a:r>
            <a:r>
              <a:rPr lang="pt-BR" sz="1300" dirty="0"/>
              <a:t>; </a:t>
            </a:r>
          </a:p>
          <a:p>
            <a:r>
              <a:rPr lang="pt-BR" sz="1400" dirty="0"/>
              <a:t>} </a:t>
            </a:r>
          </a:p>
          <a:p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3887F9F-8C88-A812-E62F-B88D6B598F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6" t="3678" r="57845" b="16168"/>
          <a:stretch/>
        </p:blipFill>
        <p:spPr>
          <a:xfrm>
            <a:off x="7319608" y="1561733"/>
            <a:ext cx="4007078" cy="456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572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CF48E1-617A-EA4B-EAA9-49B73FAB3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Outra forma de repetir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98D45E-E522-BC50-2C2F-EB887B54D38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988945" cy="4974336"/>
          </a:xfrm>
        </p:spPr>
        <p:txBody>
          <a:bodyPr>
            <a:normAutofit/>
          </a:bodyPr>
          <a:lstStyle/>
          <a:p>
            <a:r>
              <a:rPr lang="pt-BR" sz="1400" dirty="0"/>
              <a:t>Utilizando repetição com as estruturas de repetição </a:t>
            </a:r>
            <a:r>
              <a:rPr lang="pt-BR" sz="1400" b="1" dirty="0" err="1">
                <a:solidFill>
                  <a:schemeClr val="accent1"/>
                </a:solidFill>
              </a:rPr>
              <a:t>while</a:t>
            </a:r>
            <a:r>
              <a:rPr lang="pt-BR" sz="1400" dirty="0"/>
              <a:t>( ) e com </a:t>
            </a:r>
            <a:r>
              <a:rPr lang="pt-BR" sz="1400" b="1" dirty="0">
                <a:solidFill>
                  <a:schemeClr val="accent1"/>
                </a:solidFill>
              </a:rPr>
              <a:t>for</a:t>
            </a:r>
            <a:r>
              <a:rPr lang="pt-BR" sz="1400" dirty="0"/>
              <a:t>( )</a:t>
            </a:r>
          </a:p>
          <a:p>
            <a:r>
              <a:rPr lang="pt-BR" sz="1400" b="0" i="0" dirty="0">
                <a:effectLst/>
              </a:rPr>
              <a:t>Criaremos a tabuada de</a:t>
            </a:r>
            <a:r>
              <a:rPr lang="pt-BR" sz="1400" b="1" i="0" dirty="0">
                <a:solidFill>
                  <a:schemeClr val="accent1"/>
                </a:solidFill>
                <a:effectLst/>
              </a:rPr>
              <a:t> 7 </a:t>
            </a:r>
            <a:r>
              <a:rPr lang="pt-BR" sz="1400" b="0" i="0" dirty="0">
                <a:effectLst/>
              </a:rPr>
              <a:t>em que o multiplicador varia. Para isso, criaremos a </a:t>
            </a:r>
            <a:r>
              <a:rPr lang="pt-BR" sz="1400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sz="1400" b="0" i="0" dirty="0">
                <a:effectLst/>
              </a:rPr>
              <a:t> multiplicador. </a:t>
            </a:r>
            <a:r>
              <a:rPr lang="pt-BR" sz="1400" dirty="0"/>
              <a:t>var multiplicador </a:t>
            </a:r>
            <a:r>
              <a:rPr lang="pt-BR" sz="1400" b="1" dirty="0">
                <a:solidFill>
                  <a:schemeClr val="accent1"/>
                </a:solidFill>
              </a:rPr>
              <a:t>=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1"/>
                </a:solidFill>
              </a:rPr>
              <a:t>1</a:t>
            </a:r>
            <a:r>
              <a:rPr lang="pt-BR" sz="1400" dirty="0"/>
              <a:t>; </a:t>
            </a:r>
            <a:endParaRPr lang="pt-BR" sz="1400" b="0" i="0" dirty="0">
              <a:effectLst/>
            </a:endParaRPr>
          </a:p>
          <a:p>
            <a:r>
              <a:rPr lang="pt-BR" sz="1400" dirty="0"/>
              <a:t>mostra(</a:t>
            </a:r>
            <a:r>
              <a:rPr lang="pt-BR" sz="1400" b="1" dirty="0">
                <a:solidFill>
                  <a:schemeClr val="accent1"/>
                </a:solidFill>
              </a:rPr>
              <a:t>7 * </a:t>
            </a:r>
            <a:r>
              <a:rPr lang="pt-BR" sz="1400" dirty="0"/>
              <a:t>multiplicador) </a:t>
            </a:r>
            <a:r>
              <a:rPr lang="pt-BR" sz="1400" b="0" i="0" dirty="0">
                <a:effectLst/>
              </a:rPr>
              <a:t>exibe o resultado das operações. </a:t>
            </a:r>
          </a:p>
          <a:p>
            <a:r>
              <a:rPr lang="pt-BR" sz="1400" b="0" i="0" dirty="0">
                <a:effectLst/>
              </a:rPr>
              <a:t>Enquanto o multiplicador for </a:t>
            </a:r>
            <a:r>
              <a:rPr lang="pt-BR" sz="1400" i="0" dirty="0">
                <a:solidFill>
                  <a:schemeClr val="accent1"/>
                </a:solidFill>
                <a:effectLst/>
              </a:rPr>
              <a:t>menor ou igual a 10</a:t>
            </a:r>
            <a:r>
              <a:rPr lang="pt-BR" sz="1400" b="0" i="0" dirty="0">
                <a:effectLst/>
              </a:rPr>
              <a:t>, o número </a:t>
            </a:r>
            <a:r>
              <a:rPr lang="pt-BR" sz="1400" i="0" dirty="0">
                <a:solidFill>
                  <a:schemeClr val="accent1"/>
                </a:solidFill>
                <a:effectLst/>
              </a:rPr>
              <a:t>7</a:t>
            </a:r>
            <a:r>
              <a:rPr lang="pt-BR" sz="1400" b="1" i="0" dirty="0">
                <a:effectLst/>
              </a:rPr>
              <a:t> </a:t>
            </a:r>
            <a:r>
              <a:rPr lang="pt-BR" sz="1400" b="0" i="0" dirty="0">
                <a:effectLst/>
              </a:rPr>
              <a:t>é multiplicado por ele. 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8F6F2493-E8A6-E4F2-92A3-B65FC508C172}"/>
              </a:ext>
            </a:extLst>
          </p:cNvPr>
          <p:cNvSpPr txBox="1">
            <a:spLocks/>
          </p:cNvSpPr>
          <p:nvPr/>
        </p:nvSpPr>
        <p:spPr>
          <a:xfrm>
            <a:off x="6314930" y="1346270"/>
            <a:ext cx="5435636" cy="497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/>
              <a:t>Usando a estrutura de repetição </a:t>
            </a:r>
            <a:r>
              <a:rPr lang="pt-BR" sz="1400" b="1" dirty="0" err="1">
                <a:solidFill>
                  <a:schemeClr val="accent1"/>
                </a:solidFill>
              </a:rPr>
              <a:t>while</a:t>
            </a:r>
            <a:r>
              <a:rPr lang="pt-BR" sz="1400" b="1" dirty="0"/>
              <a:t>( ): </a:t>
            </a:r>
          </a:p>
          <a:p>
            <a:r>
              <a:rPr lang="pt-BR" sz="1400" b="1" dirty="0" err="1">
                <a:solidFill>
                  <a:schemeClr val="accent1"/>
                </a:solidFill>
              </a:rPr>
              <a:t>while</a:t>
            </a:r>
            <a:r>
              <a:rPr lang="pt-BR" sz="1400" dirty="0"/>
              <a:t>(multiplicador </a:t>
            </a:r>
            <a:r>
              <a:rPr lang="pt-BR" sz="1400" b="1" dirty="0">
                <a:solidFill>
                  <a:schemeClr val="accent1"/>
                </a:solidFill>
              </a:rPr>
              <a:t>&lt;= 7</a:t>
            </a:r>
            <a:r>
              <a:rPr lang="pt-BR" sz="1400" dirty="0"/>
              <a:t>) {</a:t>
            </a:r>
            <a:br>
              <a:rPr lang="pt-BR" sz="1400" dirty="0"/>
            </a:br>
            <a:r>
              <a:rPr lang="pt-BR" sz="1400" dirty="0"/>
              <a:t>   </a:t>
            </a:r>
            <a:r>
              <a:rPr lang="pt-BR" sz="1400" b="1" dirty="0">
                <a:solidFill>
                  <a:schemeClr val="accent4">
                    <a:lumMod val="50000"/>
                  </a:schemeClr>
                </a:solidFill>
              </a:rPr>
              <a:t>mostra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1"/>
                </a:solidFill>
              </a:rPr>
              <a:t>7 * </a:t>
            </a:r>
            <a:r>
              <a:rPr lang="pt-BR" sz="1400" dirty="0"/>
              <a:t>multiplicador);</a:t>
            </a:r>
            <a:br>
              <a:rPr lang="pt-BR" sz="1400" dirty="0"/>
            </a:br>
            <a:r>
              <a:rPr lang="pt-BR" sz="1400" dirty="0"/>
              <a:t>   } </a:t>
            </a:r>
          </a:p>
          <a:p>
            <a:r>
              <a:rPr lang="pt-BR" sz="1400" b="1" dirty="0"/>
              <a:t>Usando a estrutura de repetição </a:t>
            </a:r>
            <a:r>
              <a:rPr lang="pt-BR" sz="1400" b="1" dirty="0">
                <a:solidFill>
                  <a:schemeClr val="accent1"/>
                </a:solidFill>
              </a:rPr>
              <a:t>for</a:t>
            </a:r>
            <a:r>
              <a:rPr lang="pt-BR" sz="1400" b="1" dirty="0"/>
              <a:t>( ): </a:t>
            </a:r>
          </a:p>
          <a:p>
            <a:r>
              <a:rPr lang="pt-BR" sz="1400" dirty="0"/>
              <a:t>for(</a:t>
            </a:r>
            <a:r>
              <a:rPr lang="pt-BR" sz="1400" b="1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multiplicador </a:t>
            </a:r>
            <a:r>
              <a:rPr lang="pt-BR" sz="1400" b="1" dirty="0">
                <a:solidFill>
                  <a:schemeClr val="accent1"/>
                </a:solidFill>
              </a:rPr>
              <a:t>=1</a:t>
            </a:r>
            <a:r>
              <a:rPr lang="pt-BR" sz="1400" dirty="0"/>
              <a:t>; multiplicador </a:t>
            </a:r>
            <a:r>
              <a:rPr lang="pt-BR" sz="1400" b="1" dirty="0">
                <a:solidFill>
                  <a:schemeClr val="accent1"/>
                </a:solidFill>
              </a:rPr>
              <a:t>&lt;=7</a:t>
            </a:r>
            <a:r>
              <a:rPr lang="pt-BR" sz="1400" dirty="0"/>
              <a:t>; multiplicador</a:t>
            </a:r>
            <a:r>
              <a:rPr lang="pt-BR" sz="1400" b="1" dirty="0">
                <a:solidFill>
                  <a:schemeClr val="accent1"/>
                </a:solidFill>
              </a:rPr>
              <a:t>++</a:t>
            </a:r>
            <a:r>
              <a:rPr lang="pt-BR" sz="1400" dirty="0"/>
              <a:t>) {</a:t>
            </a:r>
            <a:br>
              <a:rPr lang="pt-BR" sz="1400" dirty="0"/>
            </a:br>
            <a:r>
              <a:rPr lang="pt-BR" sz="1400" dirty="0"/>
              <a:t>      </a:t>
            </a:r>
            <a:r>
              <a:rPr lang="pt-BR" sz="1400" b="1" dirty="0">
                <a:solidFill>
                  <a:schemeClr val="accent4">
                    <a:lumMod val="50000"/>
                  </a:schemeClr>
                </a:solidFill>
              </a:rPr>
              <a:t>mostra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1"/>
                </a:solidFill>
              </a:rPr>
              <a:t>7 * </a:t>
            </a:r>
            <a:r>
              <a:rPr lang="pt-BR" sz="1400" dirty="0"/>
              <a:t>multiplicador);</a:t>
            </a:r>
            <a:br>
              <a:rPr lang="pt-BR" sz="1400" dirty="0"/>
            </a:br>
            <a:r>
              <a:rPr lang="pt-BR" sz="1400" dirty="0"/>
              <a:t>   } </a:t>
            </a:r>
            <a:br>
              <a:rPr lang="pt-BR" sz="1400" dirty="0"/>
            </a:br>
            <a:endParaRPr lang="pt-BR" sz="14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696992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32AC1D-00E1-FC4E-7B87-910DC577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Outra forma de repetir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AC15E7-4561-6DE1-CA48-518CFA1803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91864" y="1440548"/>
            <a:ext cx="3405353" cy="640080"/>
          </a:xfrm>
        </p:spPr>
        <p:txBody>
          <a:bodyPr>
            <a:normAutofit/>
          </a:bodyPr>
          <a:lstStyle/>
          <a:p>
            <a:pPr algn="ctr"/>
            <a:r>
              <a:rPr lang="pt-BR" sz="2000" b="1" dirty="0" err="1"/>
              <a:t>while</a:t>
            </a:r>
            <a:r>
              <a:rPr lang="pt-BR" sz="2000" b="1" dirty="0"/>
              <a:t>( )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A080793-D2D3-E177-EBB6-0307A9412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3" t="6533" r="67500" b="22912"/>
          <a:stretch/>
        </p:blipFill>
        <p:spPr>
          <a:xfrm>
            <a:off x="1891865" y="2127609"/>
            <a:ext cx="3405353" cy="407139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8EDF1C9-EE1F-36AB-F441-4F996725FC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1" t="6533" r="59828" b="18161"/>
          <a:stretch/>
        </p:blipFill>
        <p:spPr>
          <a:xfrm>
            <a:off x="6228691" y="2127609"/>
            <a:ext cx="3579464" cy="4071392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9140C3E1-E3C9-9EB6-32C8-3F9343331F8F}"/>
              </a:ext>
            </a:extLst>
          </p:cNvPr>
          <p:cNvSpPr txBox="1">
            <a:spLocks/>
          </p:cNvSpPr>
          <p:nvPr/>
        </p:nvSpPr>
        <p:spPr>
          <a:xfrm>
            <a:off x="6228691" y="1503610"/>
            <a:ext cx="3579464" cy="64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000" b="1" dirty="0"/>
              <a:t>for</a:t>
            </a:r>
            <a:r>
              <a:rPr lang="pt-BR" sz="2000" dirty="0"/>
              <a:t>( ) </a:t>
            </a:r>
          </a:p>
        </p:txBody>
      </p:sp>
    </p:spTree>
    <p:extLst>
      <p:ext uri="{BB962C8B-B14F-4D97-AF65-F5344CB8AC3E}">
        <p14:creationId xmlns:p14="http://schemas.microsoft.com/office/powerpoint/2010/main" val="42610470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8846BF-5B66-33E2-0326-EC5D0FE4D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Acumulando valores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441DA59-B4B1-2830-76BC-9D3B717AF1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26255" y="1588008"/>
            <a:ext cx="3349332" cy="5101826"/>
          </a:xfrm>
        </p:spPr>
        <p:txBody>
          <a:bodyPr/>
          <a:lstStyle/>
          <a:p>
            <a:r>
              <a:rPr lang="pt-BR" dirty="0"/>
              <a:t>Para que um determinado número de familiares será feita uma determinada quantidade de perguntas. </a:t>
            </a:r>
          </a:p>
          <a:p>
            <a:r>
              <a:rPr lang="pt-BR" dirty="0"/>
              <a:t>Leremos a idade do usuário, e declararemos que </a:t>
            </a:r>
            <a:r>
              <a:rPr lang="pt-BR" dirty="0" err="1"/>
              <a:t>totalIdades</a:t>
            </a:r>
            <a:r>
              <a:rPr lang="pt-BR" dirty="0"/>
              <a:t> receberá </a:t>
            </a:r>
            <a:r>
              <a:rPr lang="pt-BR" dirty="0" err="1"/>
              <a:t>totalIdades</a:t>
            </a:r>
            <a:r>
              <a:rPr lang="pt-BR" dirty="0"/>
              <a:t> </a:t>
            </a:r>
            <a:r>
              <a:rPr lang="pt-BR" b="1" dirty="0">
                <a:solidFill>
                  <a:schemeClr val="accent1"/>
                </a:solidFill>
              </a:rPr>
              <a:t>+</a:t>
            </a:r>
            <a:r>
              <a:rPr lang="pt-BR" dirty="0"/>
              <a:t> idade. A ideia é guardarmos todas as idades em </a:t>
            </a:r>
            <a:r>
              <a:rPr lang="pt-BR" dirty="0" err="1"/>
              <a:t>totalIdades</a:t>
            </a:r>
            <a:r>
              <a:rPr lang="pt-BR" dirty="0"/>
              <a:t>, a qual deverá acumular todos os números inseridos. Em seguida, criaremos a </a:t>
            </a:r>
            <a:r>
              <a:rPr lang="pt-BR" dirty="0" err="1">
                <a:solidFill>
                  <a:srgbClr val="7030A0"/>
                </a:solidFill>
              </a:rPr>
              <a:t>valriável</a:t>
            </a:r>
            <a:r>
              <a:rPr lang="pt-BR" dirty="0">
                <a:solidFill>
                  <a:srgbClr val="7030A0"/>
                </a:solidFill>
              </a:rPr>
              <a:t> </a:t>
            </a:r>
            <a:r>
              <a:rPr lang="pt-BR" dirty="0" err="1"/>
              <a:t>mediaDasIdades</a:t>
            </a:r>
            <a:r>
              <a:rPr lang="pt-BR" dirty="0"/>
              <a:t>, que recebe o </a:t>
            </a:r>
            <a:r>
              <a:rPr lang="pt-BR" dirty="0" err="1"/>
              <a:t>totalIdades</a:t>
            </a:r>
            <a:r>
              <a:rPr lang="pt-BR" dirty="0"/>
              <a:t> dividido pela quantidade de familiares, ou seja, </a:t>
            </a:r>
            <a:r>
              <a:rPr lang="pt-BR" dirty="0" err="1"/>
              <a:t>totalFamiliares</a:t>
            </a:r>
            <a:r>
              <a:rPr lang="pt-BR" dirty="0"/>
              <a:t>.</a:t>
            </a:r>
          </a:p>
          <a:p>
            <a:r>
              <a:rPr lang="pt-BR" dirty="0"/>
              <a:t>Ao final, imprimiremos uma mensagem </a:t>
            </a:r>
            <a:r>
              <a:rPr lang="pt-BR" b="1" dirty="0">
                <a:solidFill>
                  <a:schemeClr val="accent6"/>
                </a:solidFill>
              </a:rPr>
              <a:t>"A média das idades dos familiares é"</a:t>
            </a:r>
            <a:r>
              <a:rPr lang="pt-BR" dirty="0"/>
              <a:t>, concatenada à </a:t>
            </a:r>
            <a:r>
              <a:rPr lang="pt-BR" dirty="0" err="1"/>
              <a:t>mediaDasIdades</a:t>
            </a:r>
            <a:r>
              <a:rPr lang="pt-BR" dirty="0"/>
              <a:t>.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178C0B0-67DA-0DBD-5DE0-EA5DA793E6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17" t="6425" r="52845" b="7291"/>
          <a:stretch/>
        </p:blipFill>
        <p:spPr>
          <a:xfrm>
            <a:off x="8454614" y="1499515"/>
            <a:ext cx="3159315" cy="4846579"/>
          </a:xfrm>
          <a:prstGeom prst="rect">
            <a:avLst/>
          </a:prstGeom>
        </p:spPr>
      </p:pic>
      <p:sp>
        <p:nvSpPr>
          <p:cNvPr id="9" name="Espaço Reservado para Conteúdo 4">
            <a:extLst>
              <a:ext uri="{FF2B5EF4-FFF2-40B4-BE49-F238E27FC236}">
                <a16:creationId xmlns:a16="http://schemas.microsoft.com/office/drawing/2014/main" id="{BF1F2708-382A-C471-9945-9FC7ADBDA4F6}"/>
              </a:ext>
            </a:extLst>
          </p:cNvPr>
          <p:cNvSpPr txBox="1">
            <a:spLocks/>
          </p:cNvSpPr>
          <p:nvPr/>
        </p:nvSpPr>
        <p:spPr>
          <a:xfrm>
            <a:off x="691896" y="1588008"/>
            <a:ext cx="3349332" cy="5101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i="1" dirty="0">
                <a:solidFill>
                  <a:srgbClr val="7030A0"/>
                </a:solidFill>
              </a:rPr>
              <a:t>var</a:t>
            </a:r>
            <a:r>
              <a:rPr lang="pt-BR" i="1" dirty="0"/>
              <a:t> </a:t>
            </a:r>
            <a:r>
              <a:rPr lang="pt-BR" dirty="0"/>
              <a:t>=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parseInt</a:t>
            </a:r>
            <a:r>
              <a:rPr lang="pt-BR" dirty="0"/>
              <a:t>(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dirty="0"/>
              <a:t>(</a:t>
            </a:r>
            <a:r>
              <a:rPr lang="pt-BR" b="1" dirty="0">
                <a:solidFill>
                  <a:schemeClr val="accent6"/>
                </a:solidFill>
              </a:rPr>
              <a:t>"Informe idade do familiar</a:t>
            </a:r>
            <a:r>
              <a:rPr lang="pt-BR" dirty="0"/>
              <a:t> ));</a:t>
            </a:r>
          </a:p>
          <a:p>
            <a:r>
              <a:rPr lang="pt-BR" dirty="0"/>
              <a:t>O programa precisa fazer esta pergunta de acordo com a quantidade de familiares inserida.</a:t>
            </a:r>
          </a:p>
          <a:p>
            <a:r>
              <a:rPr lang="pt-BR" dirty="0"/>
              <a:t>Para o </a:t>
            </a:r>
            <a:r>
              <a:rPr lang="pt-BR" b="1" dirty="0" err="1">
                <a:solidFill>
                  <a:schemeClr val="accent1"/>
                </a:solidFill>
              </a:rPr>
              <a:t>while</a:t>
            </a:r>
            <a:r>
              <a:rPr lang="pt-BR" dirty="0"/>
              <a:t>( ) saber a quantidade de vezes é preciso ter a variável de incremento para que seja alterada a cada leitura de idade de um familiar, fazendo com que ela saiba quantas idades já leu. Então, criaremos var numero que receberá 1. </a:t>
            </a:r>
          </a:p>
          <a:p>
            <a:r>
              <a:rPr lang="pt-BR" dirty="0"/>
              <a:t>Enquanto numero for menor ou igual ao </a:t>
            </a:r>
            <a:r>
              <a:rPr lang="pt-BR" dirty="0" err="1"/>
              <a:t>totalFamiliares</a:t>
            </a:r>
            <a:r>
              <a:rPr lang="pt-BR" dirty="0"/>
              <a:t>, o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dirty="0"/>
              <a:t>( ) </a:t>
            </a:r>
            <a:r>
              <a:rPr lang="pt-BR" b="1" dirty="0">
                <a:solidFill>
                  <a:schemeClr val="accent6"/>
                </a:solidFill>
              </a:rPr>
              <a:t>"Informe idade do familiar" </a:t>
            </a:r>
            <a:r>
              <a:rPr lang="pt-BR" dirty="0"/>
              <a:t>será executado.</a:t>
            </a:r>
          </a:p>
        </p:txBody>
      </p:sp>
    </p:spTree>
    <p:extLst>
      <p:ext uri="{BB962C8B-B14F-4D97-AF65-F5344CB8AC3E}">
        <p14:creationId xmlns:p14="http://schemas.microsoft.com/office/powerpoint/2010/main" val="10049778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3C1ED4-7934-0737-4E70-8E00265C5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Interrompendo uma repetição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BD43E5-ABD9-3E5D-B0B5-E3BB294B3DD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6" y="1312910"/>
            <a:ext cx="6877118" cy="5298096"/>
          </a:xfrm>
        </p:spPr>
        <p:txBody>
          <a:bodyPr>
            <a:noAutofit/>
          </a:bodyPr>
          <a:lstStyle/>
          <a:p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Objetivo: 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fornecer ao usuário três chances para descobrir o número. </a:t>
            </a:r>
          </a:p>
          <a:p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1º - 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Pensar qual parte do código iremos repetir </a:t>
            </a:r>
            <a:b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2º - 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Como queremos repetir o bloco a cada chute, criamos um </a:t>
            </a:r>
            <a:r>
              <a:rPr lang="pt-BR" b="1" dirty="0" err="1">
                <a:solidFill>
                  <a:schemeClr val="accent1"/>
                </a:solidFill>
              </a:rPr>
              <a:t>while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 ). </a:t>
            </a:r>
            <a:b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3º - 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Como queremos dar 3 chances, o </a:t>
            </a:r>
            <a:r>
              <a:rPr lang="pt-BR" b="1" i="0" dirty="0" err="1">
                <a:solidFill>
                  <a:schemeClr val="accent1"/>
                </a:solidFill>
                <a:effectLst/>
              </a:rPr>
              <a:t>while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( ) será executado sempre que algo for menor ou igual a quantidade de tentativas. Vamos criar a </a:t>
            </a:r>
            <a:r>
              <a:rPr lang="pt-BR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  tentativas. Assim, o </a:t>
            </a:r>
            <a:r>
              <a:rPr lang="pt-BR" b="1" i="0" dirty="0" err="1">
                <a:solidFill>
                  <a:schemeClr val="accent1"/>
                </a:solidFill>
                <a:effectLst/>
              </a:rPr>
              <a:t>while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( ) vai ter como parâmetro tentativas , desde que esta corresponda a um número menor ou igual a 3. </a:t>
            </a:r>
            <a:b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</a:br>
            <a:b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</a:br>
            <a:r>
              <a:rPr lang="pt-BR" b="1" i="0" dirty="0">
                <a:solidFill>
                  <a:srgbClr val="7030A0"/>
                </a:solidFill>
                <a:effectLst/>
              </a:rPr>
              <a:t>var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tentativas 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= 1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; </a:t>
            </a:r>
            <a:b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</a:br>
            <a:r>
              <a:rPr lang="pt-BR" b="1" i="0" dirty="0" err="1">
                <a:solidFill>
                  <a:schemeClr val="accent1"/>
                </a:solidFill>
                <a:effectLst/>
              </a:rPr>
              <a:t>while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(tentativas 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&lt;= 3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) { </a:t>
            </a:r>
            <a:b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</a:b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} </a:t>
            </a:r>
          </a:p>
          <a:p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Enquanto o número de tentativas for </a:t>
            </a:r>
            <a:r>
              <a:rPr lang="pt-BR" b="0" i="0" dirty="0">
                <a:solidFill>
                  <a:schemeClr val="accent1"/>
                </a:solidFill>
                <a:effectLst/>
              </a:rPr>
              <a:t>menor ou igual a 3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, o bloco </a:t>
            </a:r>
            <a:r>
              <a:rPr lang="pt-BR" b="1" i="0" dirty="0" err="1">
                <a:solidFill>
                  <a:schemeClr val="accent1"/>
                </a:solidFill>
                <a:effectLst/>
              </a:rPr>
              <a:t>while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( ) vai ser executado. Para que o número de tentativas seja acumulado, incrementar a </a:t>
            </a:r>
            <a:r>
              <a:rPr lang="pt-BR" b="1" i="0" dirty="0">
                <a:solidFill>
                  <a:srgbClr val="7030A0"/>
                </a:solidFill>
                <a:effectLst/>
              </a:rPr>
              <a:t>variáve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l tentativas. </a:t>
            </a:r>
            <a:b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</a:br>
            <a:b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</a:b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tentativas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++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;</a:t>
            </a:r>
          </a:p>
          <a:p>
            <a:r>
              <a:rPr lang="pt-BR" b="1" dirty="0"/>
              <a:t>4º - </a:t>
            </a:r>
            <a:r>
              <a:rPr lang="pt-BR" dirty="0"/>
              <a:t>N</a:t>
            </a:r>
            <a:r>
              <a:rPr lang="pt-BR" b="0" i="0" dirty="0">
                <a:effectLst/>
              </a:rPr>
              <a:t>o caso de um acerto com uma ou duas tentativas ainda disponíveis, fazer com que o </a:t>
            </a:r>
            <a:r>
              <a:rPr lang="pt-BR" b="0" i="0" dirty="0" err="1">
                <a:effectLst/>
              </a:rPr>
              <a:t>JavaScript</a:t>
            </a:r>
            <a:r>
              <a:rPr lang="pt-BR" b="0" i="0" dirty="0">
                <a:effectLst/>
              </a:rPr>
              <a:t> saia do loop e pare de solicitar chutes. Para isso, podemos utilizar o</a:t>
            </a:r>
            <a:r>
              <a:rPr lang="pt-BR" dirty="0"/>
              <a:t>. comando </a:t>
            </a:r>
            <a:r>
              <a:rPr lang="pt-BR" b="1" dirty="0">
                <a:solidFill>
                  <a:schemeClr val="accent1"/>
                </a:solidFill>
              </a:rPr>
              <a:t>break</a:t>
            </a:r>
            <a:r>
              <a:rPr lang="pt-BR" dirty="0"/>
              <a:t>;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FEA8C38-6A32-C50E-EC64-49116582E8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48" t="11954" r="32845" b="11877"/>
          <a:stretch/>
        </p:blipFill>
        <p:spPr>
          <a:xfrm>
            <a:off x="7641021" y="1312910"/>
            <a:ext cx="4220502" cy="529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32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599275-963E-17C9-79FF-90511BEF3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Dê olá ao mundo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08A37881-D5A6-32D5-F15B-0FBC7EACD7E1}"/>
              </a:ext>
            </a:extLst>
          </p:cNvPr>
          <p:cNvSpPr txBox="1">
            <a:spLocks/>
          </p:cNvSpPr>
          <p:nvPr/>
        </p:nvSpPr>
        <p:spPr>
          <a:xfrm>
            <a:off x="521206" y="1296216"/>
            <a:ext cx="6979523" cy="8241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&lt;a&gt; &lt;/a&gt; : </a:t>
            </a:r>
            <a:r>
              <a:rPr lang="pt-BR" b="0" i="0" dirty="0">
                <a:effectLst/>
                <a:cs typeface="Segoe UI" panose="020B0502040204020203" pitchFamily="34" charset="0"/>
              </a:rPr>
              <a:t>Trata-se da</a:t>
            </a:r>
            <a:r>
              <a:rPr lang="pt-BR" b="1" i="1" dirty="0">
                <a:solidFill>
                  <a:schemeClr val="accent2"/>
                </a:solidFill>
                <a:effectLst/>
                <a:cs typeface="Segoe UI" panose="020B0502040204020203" pitchFamily="34" charset="0"/>
              </a:rPr>
              <a:t> </a:t>
            </a:r>
            <a:r>
              <a:rPr lang="pt-BR" b="1" i="1" dirty="0" err="1">
                <a:solidFill>
                  <a:srgbClr val="7030A0"/>
                </a:solidFill>
                <a:effectLst/>
                <a:cs typeface="Segoe UI" panose="020B0502040204020203" pitchFamily="34" charset="0"/>
              </a:rPr>
              <a:t>tag</a:t>
            </a:r>
            <a:r>
              <a:rPr lang="pt-BR" b="1" i="1" dirty="0">
                <a:solidFill>
                  <a:srgbClr val="7030A0"/>
                </a:solidFill>
                <a:effectLst/>
                <a:cs typeface="Segoe UI" panose="020B0502040204020203" pitchFamily="34" charset="0"/>
              </a:rPr>
              <a:t> </a:t>
            </a:r>
            <a:r>
              <a:rPr lang="pt-BR" dirty="0">
                <a:solidFill>
                  <a:srgbClr val="7030A0"/>
                </a:solidFill>
                <a:cs typeface="Segoe UI" panose="020B0502040204020203" pitchFamily="34" charset="0"/>
              </a:rPr>
              <a:t>âncora</a:t>
            </a:r>
            <a:r>
              <a:rPr lang="pt-BR" b="0" i="0" dirty="0">
                <a:effectLst/>
                <a:cs typeface="Segoe UI" panose="020B0502040204020203" pitchFamily="34" charset="0"/>
              </a:rPr>
              <a:t>, </a:t>
            </a:r>
            <a:r>
              <a:rPr lang="pt-BR" dirty="0">
                <a:cs typeface="Segoe UI" panose="020B0502040204020203" pitchFamily="34" charset="0"/>
              </a:rPr>
              <a:t>para criar links na web. </a:t>
            </a:r>
            <a:br>
              <a:rPr lang="pt-BR" dirty="0">
                <a:cs typeface="Segoe UI" panose="020B0502040204020203" pitchFamily="34" charset="0"/>
              </a:rPr>
            </a:b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href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pt-BR" b="0" i="0" dirty="0">
                <a:solidFill>
                  <a:schemeClr val="accent4">
                    <a:lumMod val="75000"/>
                  </a:schemeClr>
                </a:solidFill>
                <a:effectLst/>
                <a:cs typeface="Segoe UI" panose="020B0502040204020203" pitchFamily="34" charset="0"/>
              </a:rPr>
              <a:t>Atributo</a:t>
            </a:r>
            <a:r>
              <a:rPr lang="pt-BR" b="0" i="0" dirty="0">
                <a:effectLst/>
                <a:cs typeface="Segoe UI" panose="020B0502040204020203" pitchFamily="34" charset="0"/>
              </a:rPr>
              <a:t> usado para fazer referência a uma URL, indicar um endereço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5A69D0C-8903-472C-21F9-984B08193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6" y="2102256"/>
            <a:ext cx="6979523" cy="438211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EC3D8908-1370-1CF7-0FAD-3B16BD9E2717}"/>
              </a:ext>
            </a:extLst>
          </p:cNvPr>
          <p:cNvSpPr txBox="1">
            <a:spLocks/>
          </p:cNvSpPr>
          <p:nvPr/>
        </p:nvSpPr>
        <p:spPr>
          <a:xfrm>
            <a:off x="521205" y="2893097"/>
            <a:ext cx="8728811" cy="25003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Criando um alerta para o usuário, um pop-up na tela com uma mensagem 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Texto em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deve estar entre aspas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Instrução indicando que um alerta deverá ser exibido -&gt;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O texto deve estar entre parênteses e aspas duplas “”, e com um ; (ponto e vírgula) no fim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pt-BR" b="0" i="0" dirty="0">
                <a:solidFill>
                  <a:srgbClr val="7030A0"/>
                </a:solidFill>
                <a:effectLst/>
                <a:cs typeface="Segoe UI" panose="020B0502040204020203" pitchFamily="34" charset="0"/>
              </a:rPr>
              <a:t> 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&lt;script&gt;</a:t>
            </a:r>
            <a:r>
              <a:rPr lang="pt-BR" b="0" i="0" dirty="0">
                <a:solidFill>
                  <a:srgbClr val="7030A0"/>
                </a:solidFill>
                <a:effectLst/>
                <a:cs typeface="Segoe UI" panose="020B0502040204020203" pitchFamily="34" charset="0"/>
              </a:rPr>
              <a:t> 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&lt;/script&gt; :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Indica uma instrução e passa a interpretá-la como </a:t>
            </a:r>
            <a:r>
              <a:rPr lang="pt-BR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pt-BR" b="1" i="0" dirty="0">
              <a:solidFill>
                <a:schemeClr val="accent2"/>
              </a:solidFill>
              <a:effectLst/>
              <a:cs typeface="Segoe UI" panose="020B0502040204020203" pitchFamily="34" charset="0"/>
            </a:endParaRPr>
          </a:p>
          <a:p>
            <a:pPr algn="just">
              <a:lnSpc>
                <a:spcPct val="100000"/>
              </a:lnSpc>
            </a:pPr>
            <a:endParaRPr lang="pt-BR" sz="1600" b="1" i="0" dirty="0">
              <a:solidFill>
                <a:schemeClr val="accent4">
                  <a:lumMod val="7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1600" b="1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231F52B-6747-198E-6043-F438D2056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31" y="5561784"/>
            <a:ext cx="4496427" cy="101931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5356276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64EA48-9832-D8AB-AC50-6B9F31B9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Repetições aninhadas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ACE1BE-BE73-0693-751A-AA670D30DD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49404" y="1435607"/>
            <a:ext cx="4416552" cy="5291013"/>
          </a:xfrm>
        </p:spPr>
        <p:txBody>
          <a:bodyPr/>
          <a:lstStyle/>
          <a:p>
            <a:r>
              <a:rPr lang="pt-BR" b="0" i="0" dirty="0">
                <a:solidFill>
                  <a:schemeClr val="tx1"/>
                </a:solidFill>
                <a:effectLst/>
              </a:rPr>
              <a:t>Objetivo: Imprimir na tela três linhas, com dez asteriscos cada.</a:t>
            </a:r>
          </a:p>
          <a:p>
            <a:r>
              <a:rPr lang="pt-BR" dirty="0">
                <a:solidFill>
                  <a:schemeClr val="tx1"/>
                </a:solidFill>
              </a:rPr>
              <a:t>Para repetir 3 vezes usar o for( ) </a:t>
            </a:r>
            <a:r>
              <a:rPr lang="pt-BR" b="0" i="0" dirty="0">
                <a:solidFill>
                  <a:schemeClr val="tx1"/>
                </a:solidFill>
                <a:effectLst/>
              </a:rPr>
              <a:t>em que a inicialização será var linha = 1, a condição linha &lt;= 3 e o incremento linha++ </a:t>
            </a:r>
          </a:p>
          <a:p>
            <a:r>
              <a:rPr lang="pt-BR" dirty="0">
                <a:solidFill>
                  <a:schemeClr val="tx1"/>
                </a:solidFill>
              </a:rPr>
              <a:t>for(var linha =1; linha &lt;=3; linha++) {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   mostra(“*”); 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}</a:t>
            </a:r>
            <a:endParaRPr lang="pt-BR" b="0" i="0" dirty="0">
              <a:solidFill>
                <a:schemeClr val="tx1"/>
              </a:solidFill>
              <a:effectLst/>
            </a:endParaRPr>
          </a:p>
          <a:p>
            <a:r>
              <a:rPr lang="pt-BR" b="0" i="0" dirty="0">
                <a:solidFill>
                  <a:schemeClr val="tx1"/>
                </a:solidFill>
                <a:effectLst/>
              </a:rPr>
              <a:t>Para criarmos os </a:t>
            </a:r>
            <a:r>
              <a:rPr lang="pt-BR" dirty="0">
                <a:solidFill>
                  <a:schemeClr val="tx1"/>
                </a:solidFill>
              </a:rPr>
              <a:t> 10 </a:t>
            </a:r>
            <a:r>
              <a:rPr lang="pt-BR" b="0" i="0" dirty="0">
                <a:solidFill>
                  <a:schemeClr val="tx1"/>
                </a:solidFill>
                <a:effectLst/>
              </a:rPr>
              <a:t>asteriscos utilizaremos um for( ) , em que há uma variável coluna que, enquanto for menor que 10, será incrementada como coluna++. </a:t>
            </a:r>
          </a:p>
          <a:p>
            <a:r>
              <a:rPr lang="pt-BR" dirty="0">
                <a:solidFill>
                  <a:schemeClr val="tx1"/>
                </a:solidFill>
              </a:rPr>
              <a:t>for(var linha =1; linha &lt;=3; linha++) {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   for(var coluna =1; coluna &lt;=10; coluna++) {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        </a:t>
            </a:r>
            <a:r>
              <a:rPr lang="pt-BR" dirty="0" err="1">
                <a:solidFill>
                  <a:schemeClr val="tx1"/>
                </a:solidFill>
              </a:rPr>
              <a:t>document.write</a:t>
            </a:r>
            <a:r>
              <a:rPr lang="pt-BR" dirty="0">
                <a:solidFill>
                  <a:schemeClr val="tx1"/>
                </a:solidFill>
              </a:rPr>
              <a:t>(“*”);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    } 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}</a:t>
            </a:r>
            <a:endParaRPr lang="pt-BR" b="0" i="0" dirty="0">
              <a:solidFill>
                <a:schemeClr val="tx1"/>
              </a:solidFill>
              <a:effectLst/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2F638C90-33FD-EC84-E3D7-3AF88957D4E4}"/>
              </a:ext>
            </a:extLst>
          </p:cNvPr>
          <p:cNvSpPr txBox="1">
            <a:spLocks/>
          </p:cNvSpPr>
          <p:nvPr/>
        </p:nvSpPr>
        <p:spPr>
          <a:xfrm>
            <a:off x="6157270" y="1457573"/>
            <a:ext cx="4416552" cy="5291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tx1"/>
                </a:solidFill>
              </a:rPr>
              <a:t>Isto é, teremos um for() dentro de outro, sendo que o primeiro é responsável por criar a primeira, segunda e terceira linhas. Já o for() que está inserido nele é responsável por repetir as colunas. Para cada linha criada pelo primeiro, o segundo imprimirá 10 colunas, criando assim 3 linhas com 10 asteriscos cada, como gostaríamos. Pedir também ao programa para pular uma linha:</a:t>
            </a:r>
          </a:p>
          <a:p>
            <a:r>
              <a:rPr lang="pt-BR" dirty="0">
                <a:solidFill>
                  <a:schemeClr val="tx1"/>
                </a:solidFill>
              </a:rPr>
              <a:t>for(var linha =1; linha &lt;=3; linha++) {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   for(var coluna =1; coluna &lt;=10; coluna++)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        </a:t>
            </a:r>
            <a:r>
              <a:rPr lang="pt-BR" dirty="0" err="1">
                <a:solidFill>
                  <a:schemeClr val="tx1"/>
                </a:solidFill>
              </a:rPr>
              <a:t>document.write</a:t>
            </a:r>
            <a:r>
              <a:rPr lang="pt-BR" dirty="0">
                <a:solidFill>
                  <a:schemeClr val="tx1"/>
                </a:solidFill>
              </a:rPr>
              <a:t>(“*”); 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    }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    </a:t>
            </a:r>
            <a:r>
              <a:rPr lang="pt-BR" dirty="0" err="1">
                <a:solidFill>
                  <a:schemeClr val="tx1"/>
                </a:solidFill>
              </a:rPr>
              <a:t>pulaLinha</a:t>
            </a:r>
            <a:r>
              <a:rPr lang="pt-BR" dirty="0">
                <a:solidFill>
                  <a:schemeClr val="tx1"/>
                </a:solidFill>
              </a:rPr>
              <a:t>; 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}</a:t>
            </a:r>
            <a:endParaRPr lang="pt-BR" b="0" i="0" dirty="0">
              <a:solidFill>
                <a:schemeClr val="tx1"/>
              </a:solidFill>
              <a:effectLst/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4248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4B587C-9530-0762-02A1-8DE4BBDD4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Repetições aninhadas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AAA880E-9475-554D-FBFE-051EE45702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48" t="6533" r="8448" b="8199"/>
          <a:stretch/>
        </p:blipFill>
        <p:spPr>
          <a:xfrm>
            <a:off x="2180897" y="1440760"/>
            <a:ext cx="7022899" cy="477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28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08. INTERAJA DE MANEIRA DIFERENTE COM O USUÁRIO</a:t>
            </a:r>
          </a:p>
        </p:txBody>
      </p:sp>
    </p:spTree>
    <p:extLst>
      <p:ext uri="{BB962C8B-B14F-4D97-AF65-F5344CB8AC3E}">
        <p14:creationId xmlns:p14="http://schemas.microsoft.com/office/powerpoint/2010/main" val="14466670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004F70-F96A-2AA9-B901-65859467D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Campo de texto e botão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14ED3E-23E3-A00A-F155-43FE15E7B7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7"/>
            <a:ext cx="3175910" cy="5059785"/>
          </a:xfrm>
        </p:spPr>
        <p:txBody>
          <a:bodyPr/>
          <a:lstStyle/>
          <a:p>
            <a:r>
              <a:rPr lang="pt-BR" dirty="0"/>
              <a:t>Objetivo: Exibir, no canto superior esquerdo da tela, um campo de entrada para o usuário, acompanhado de um botão. Criaremos isto em HTML, quando utilizamos o &lt;</a:t>
            </a:r>
            <a:r>
              <a:rPr lang="pt-BR" b="1" dirty="0">
                <a:solidFill>
                  <a:srgbClr val="7030A0"/>
                </a:solidFill>
              </a:rPr>
              <a:t>input</a:t>
            </a:r>
            <a:r>
              <a:rPr lang="pt-BR" dirty="0"/>
              <a:t>/&gt;, fazendo com que seja aberto um campo para entrada de texto no navegador.</a:t>
            </a:r>
          </a:p>
          <a:p>
            <a:r>
              <a:rPr lang="pt-BR" dirty="0"/>
              <a:t>A palavra "</a:t>
            </a:r>
            <a:r>
              <a:rPr lang="pt-BR" b="1" dirty="0">
                <a:solidFill>
                  <a:srgbClr val="7030A0"/>
                </a:solidFill>
              </a:rPr>
              <a:t>input</a:t>
            </a:r>
            <a:r>
              <a:rPr lang="pt-BR" dirty="0"/>
              <a:t>" vem do inglês, e sua tradução é "entrada". Em seguida, criaremos um botão, e a palavra em inglês para isso é "</a:t>
            </a:r>
            <a:r>
              <a:rPr lang="pt-BR" b="1" dirty="0" err="1">
                <a:solidFill>
                  <a:srgbClr val="7030A0"/>
                </a:solidFill>
              </a:rPr>
              <a:t>button</a:t>
            </a:r>
            <a:r>
              <a:rPr lang="pt-BR" dirty="0"/>
              <a:t>“. </a:t>
            </a:r>
          </a:p>
          <a:p>
            <a:r>
              <a:rPr lang="pt-BR" dirty="0"/>
              <a:t>Objetivo: Usuário digita um número e, ao apertar o botão, que ele seja comparado ao segrego. 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B6860F21-C79C-2D3D-2A70-7C0414D38CEC}"/>
              </a:ext>
            </a:extLst>
          </p:cNvPr>
          <p:cNvSpPr txBox="1">
            <a:spLocks/>
          </p:cNvSpPr>
          <p:nvPr/>
        </p:nvSpPr>
        <p:spPr>
          <a:xfrm>
            <a:off x="4170814" y="1435607"/>
            <a:ext cx="3354593" cy="5059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O &lt;</a:t>
            </a:r>
            <a:r>
              <a:rPr lang="pt-BR" b="1" dirty="0">
                <a:solidFill>
                  <a:srgbClr val="7030A0"/>
                </a:solidFill>
              </a:rPr>
              <a:t>input</a:t>
            </a:r>
            <a:r>
              <a:rPr lang="pt-BR" dirty="0"/>
              <a:t>&gt; e o &lt;</a:t>
            </a:r>
            <a:r>
              <a:rPr lang="pt-BR" b="1" dirty="0" err="1">
                <a:solidFill>
                  <a:srgbClr val="7030A0"/>
                </a:solidFill>
              </a:rPr>
              <a:t>button</a:t>
            </a:r>
            <a:r>
              <a:rPr lang="pt-BR" dirty="0"/>
              <a:t>&gt; estão inseridos no mundo HTML.</a:t>
            </a:r>
          </a:p>
          <a:p>
            <a:r>
              <a:rPr lang="pt-BR" dirty="0"/>
              <a:t>Precisaremos acessar </a:t>
            </a:r>
            <a:r>
              <a:rPr lang="pt-BR" dirty="0" err="1"/>
              <a:t>tags</a:t>
            </a:r>
            <a:r>
              <a:rPr lang="pt-BR" dirty="0"/>
              <a:t> do mundo HTML a partir do mundo </a:t>
            </a:r>
            <a:r>
              <a:rPr lang="pt-BR" dirty="0" err="1"/>
              <a:t>JavaScript</a:t>
            </a:r>
            <a:r>
              <a:rPr lang="pt-BR" dirty="0"/>
              <a:t>. Para isso, criaremos uma variável input que receberá a função </a:t>
            </a:r>
            <a:r>
              <a:rPr lang="pt-BR" dirty="0" err="1"/>
              <a:t>document.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querySelector</a:t>
            </a:r>
            <a:r>
              <a:rPr lang="pt-BR" dirty="0"/>
              <a:t>() para inserir aquilo que está no mundo HTML na variável input.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querySelecto</a:t>
            </a:r>
            <a:r>
              <a:rPr lang="pt-BR" dirty="0" err="1"/>
              <a:t>r</a:t>
            </a:r>
            <a:r>
              <a:rPr lang="pt-BR" dirty="0"/>
              <a:t>( </a:t>
            </a:r>
            <a:r>
              <a:rPr lang="pt-BR" b="1" dirty="0">
                <a:solidFill>
                  <a:schemeClr val="accent6"/>
                </a:solidFill>
              </a:rPr>
              <a:t>"input“ </a:t>
            </a:r>
            <a:r>
              <a:rPr lang="pt-BR" dirty="0"/>
              <a:t>) recebe como parâmetro o nome da </a:t>
            </a:r>
            <a:r>
              <a:rPr lang="pt-BR" dirty="0" err="1"/>
              <a:t>tag</a:t>
            </a:r>
            <a:r>
              <a:rPr lang="pt-BR" dirty="0"/>
              <a:t> que desejamos utilizar, nesse caso é a </a:t>
            </a:r>
            <a:r>
              <a:rPr lang="pt-BR" dirty="0" err="1"/>
              <a:t>tag</a:t>
            </a:r>
            <a:r>
              <a:rPr lang="pt-BR" dirty="0"/>
              <a:t> input. </a:t>
            </a:r>
          </a:p>
          <a:p>
            <a:r>
              <a:rPr lang="pt-BR" b="1" dirty="0">
                <a:solidFill>
                  <a:srgbClr val="7030A0"/>
                </a:solidFill>
              </a:rPr>
              <a:t>var</a:t>
            </a:r>
            <a:r>
              <a:rPr lang="pt-BR" dirty="0"/>
              <a:t> input =</a:t>
            </a:r>
            <a:r>
              <a:rPr lang="pt-BR" dirty="0" err="1"/>
              <a:t>document.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querySelector</a:t>
            </a:r>
            <a:r>
              <a:rPr lang="pt-BR" dirty="0"/>
              <a:t>(</a:t>
            </a:r>
            <a:r>
              <a:rPr lang="pt-BR" b="1" dirty="0">
                <a:solidFill>
                  <a:schemeClr val="accent6"/>
                </a:solidFill>
              </a:rPr>
              <a:t>"input“</a:t>
            </a:r>
            <a:r>
              <a:rPr lang="pt-BR" dirty="0"/>
              <a:t>);</a:t>
            </a:r>
          </a:p>
          <a:p>
            <a:r>
              <a:rPr lang="pt-BR" dirty="0"/>
              <a:t>Isso permite trabalharmos com o &lt;</a:t>
            </a:r>
            <a:r>
              <a:rPr lang="pt-BR" b="1" dirty="0">
                <a:solidFill>
                  <a:srgbClr val="7030A0"/>
                </a:solidFill>
              </a:rPr>
              <a:t>input</a:t>
            </a:r>
            <a:r>
              <a:rPr lang="pt-BR" dirty="0"/>
              <a:t>&gt; no universo </a:t>
            </a:r>
            <a:r>
              <a:rPr lang="pt-BR" dirty="0" err="1"/>
              <a:t>JavaScript</a:t>
            </a:r>
            <a:r>
              <a:rPr lang="pt-BR" dirty="0"/>
              <a:t>.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E94C5C5A-6D90-0FD3-C7EF-8EE581D000FB}"/>
              </a:ext>
            </a:extLst>
          </p:cNvPr>
          <p:cNvSpPr txBox="1">
            <a:spLocks/>
          </p:cNvSpPr>
          <p:nvPr/>
        </p:nvSpPr>
        <p:spPr>
          <a:xfrm>
            <a:off x="8212042" y="1435606"/>
            <a:ext cx="3175911" cy="5059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Comparar se o valor do input é igual ao segredo. Por isso, teremos uma variável segredo que receberá o valor </a:t>
            </a:r>
            <a:r>
              <a:rPr lang="pt-BR" b="1" dirty="0">
                <a:solidFill>
                  <a:schemeClr val="accent1"/>
                </a:solidFill>
              </a:rPr>
              <a:t>5</a:t>
            </a:r>
            <a:r>
              <a:rPr lang="pt-BR" dirty="0">
                <a:solidFill>
                  <a:schemeClr val="accent1"/>
                </a:solidFill>
              </a:rPr>
              <a:t> </a:t>
            </a:r>
          </a:p>
          <a:p>
            <a:r>
              <a:rPr lang="pt-BR" b="1" dirty="0">
                <a:solidFill>
                  <a:srgbClr val="7030A0"/>
                </a:solidFill>
              </a:rPr>
              <a:t>var </a:t>
            </a:r>
            <a:r>
              <a:rPr lang="pt-BR" dirty="0"/>
              <a:t>segredo = </a:t>
            </a:r>
            <a:r>
              <a:rPr lang="pt-BR" b="1" dirty="0">
                <a:solidFill>
                  <a:schemeClr val="accent1"/>
                </a:solidFill>
              </a:rPr>
              <a:t>5</a:t>
            </a:r>
            <a:r>
              <a:rPr lang="pt-BR" dirty="0"/>
              <a:t>;</a:t>
            </a:r>
          </a:p>
          <a:p>
            <a:r>
              <a:rPr lang="pt-BR" dirty="0"/>
              <a:t>Para testar se o que o usuário digitou é igual ao segredo, utilizaremos o </a:t>
            </a:r>
            <a:r>
              <a:rPr lang="pt-BR" b="1" dirty="0" err="1">
                <a:solidFill>
                  <a:schemeClr val="accent1"/>
                </a:solidFill>
              </a:rPr>
              <a:t>if</a:t>
            </a:r>
            <a:r>
              <a:rPr lang="pt-BR" b="1" dirty="0">
                <a:solidFill>
                  <a:schemeClr val="accent1"/>
                </a:solidFill>
              </a:rPr>
              <a:t> </a:t>
            </a:r>
            <a:r>
              <a:rPr lang="pt-BR" dirty="0"/>
              <a:t>(), se este for o caso, será exibido um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alert</a:t>
            </a:r>
            <a:r>
              <a:rPr lang="pt-BR" dirty="0"/>
              <a:t>() com a mensagem </a:t>
            </a:r>
            <a:r>
              <a:rPr lang="pt-BR" b="1" dirty="0">
                <a:solidFill>
                  <a:schemeClr val="accent6"/>
                </a:solidFill>
              </a:rPr>
              <a:t>"Você ACERTOU!“</a:t>
            </a:r>
            <a:r>
              <a:rPr lang="pt-BR" dirty="0"/>
              <a:t>, caso contrário, utilizaremos o</a:t>
            </a:r>
            <a:r>
              <a:rPr lang="pt-BR" b="1" dirty="0">
                <a:solidFill>
                  <a:schemeClr val="accent1"/>
                </a:solidFill>
              </a:rPr>
              <a:t> </a:t>
            </a:r>
            <a:r>
              <a:rPr lang="pt-BR" b="1" dirty="0" err="1">
                <a:solidFill>
                  <a:schemeClr val="accent1"/>
                </a:solidFill>
              </a:rPr>
              <a:t>else</a:t>
            </a:r>
            <a:r>
              <a:rPr lang="pt-BR" b="1" dirty="0">
                <a:solidFill>
                  <a:schemeClr val="accent1"/>
                </a:solidFill>
              </a:rPr>
              <a:t> </a:t>
            </a:r>
            <a:r>
              <a:rPr lang="pt-BR" dirty="0"/>
              <a:t>para que seja exibido Você </a:t>
            </a:r>
            <a:r>
              <a:rPr lang="pt-BR" b="1" dirty="0">
                <a:solidFill>
                  <a:schemeClr val="accent6"/>
                </a:solidFill>
              </a:rPr>
              <a:t>ERROU!!!!!!!!</a:t>
            </a:r>
            <a:r>
              <a:rPr lang="pt-BR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0032845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B68C4-53DA-DFFB-3CF9-EC96ED62A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Campo de texto e botão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B7ADABC5-E683-14DE-133F-263551BEE05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7"/>
            <a:ext cx="3436884" cy="5059785"/>
          </a:xfrm>
        </p:spPr>
        <p:txBody>
          <a:bodyPr/>
          <a:lstStyle/>
          <a:p>
            <a:r>
              <a:rPr lang="pt-BR" dirty="0"/>
              <a:t>Recapitulando: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No HTML temos um campo de input, utilizado para receber textos;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Há também um botão;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Nosso objetivo é, ao carregarmos a página, digitarmos um número em nosso campo, clicarmos no botão, e somente então, que o programa compare o número inserido ao segredo.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B1FF78B7-731E-B49D-B030-DA88ADB1D6C3}"/>
              </a:ext>
            </a:extLst>
          </p:cNvPr>
          <p:cNvSpPr txBox="1">
            <a:spLocks/>
          </p:cNvSpPr>
          <p:nvPr/>
        </p:nvSpPr>
        <p:spPr>
          <a:xfrm>
            <a:off x="4340771" y="1435607"/>
            <a:ext cx="3436884" cy="5059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Garantir que o teste não seja executado ao carregar a página. Criaremos uma </a:t>
            </a:r>
            <a:r>
              <a:rPr lang="pt-BR" dirty="0" err="1"/>
              <a:t>function</a:t>
            </a:r>
            <a:r>
              <a:rPr lang="pt-BR" dirty="0"/>
              <a:t> para a verificação:</a:t>
            </a:r>
          </a:p>
          <a:p>
            <a:r>
              <a:rPr lang="pt-BR" b="1" dirty="0">
                <a:solidFill>
                  <a:srgbClr val="7030A0"/>
                </a:solidFill>
              </a:rPr>
              <a:t> </a:t>
            </a:r>
            <a:r>
              <a:rPr lang="pt-BR" b="1" dirty="0" err="1">
                <a:solidFill>
                  <a:srgbClr val="7030A0"/>
                </a:solidFill>
              </a:rPr>
              <a:t>function</a:t>
            </a:r>
            <a:r>
              <a:rPr lang="pt-BR" b="1" dirty="0">
                <a:solidFill>
                  <a:srgbClr val="7030A0"/>
                </a:solidFill>
              </a:rPr>
              <a:t>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verifica</a:t>
            </a:r>
            <a:r>
              <a:rPr lang="pt-BR" dirty="0"/>
              <a:t>() {</a:t>
            </a:r>
          </a:p>
          <a:p>
            <a:r>
              <a:rPr lang="pt-BR" dirty="0"/>
              <a:t>   </a:t>
            </a:r>
            <a:r>
              <a:rPr lang="pt-BR" b="1" dirty="0">
                <a:solidFill>
                  <a:schemeClr val="accent1"/>
                </a:solidFill>
              </a:rPr>
              <a:t> </a:t>
            </a:r>
            <a:r>
              <a:rPr lang="pt-BR" b="1" dirty="0" err="1">
                <a:solidFill>
                  <a:schemeClr val="accent1"/>
                </a:solidFill>
              </a:rPr>
              <a:t>if</a:t>
            </a:r>
            <a:r>
              <a:rPr lang="pt-BR" b="1" dirty="0">
                <a:solidFill>
                  <a:schemeClr val="accent1"/>
                </a:solidFill>
              </a:rPr>
              <a:t> </a:t>
            </a:r>
            <a:r>
              <a:rPr lang="pt-BR" dirty="0"/>
              <a:t>(</a:t>
            </a:r>
            <a:r>
              <a:rPr lang="pt-BR" dirty="0" err="1"/>
              <a:t>input.value</a:t>
            </a:r>
            <a:r>
              <a:rPr lang="pt-BR" dirty="0"/>
              <a:t> </a:t>
            </a:r>
            <a:r>
              <a:rPr lang="pt-BR" b="1" dirty="0">
                <a:solidFill>
                  <a:schemeClr val="accent1"/>
                </a:solidFill>
              </a:rPr>
              <a:t>==</a:t>
            </a:r>
            <a:r>
              <a:rPr lang="pt-BR" dirty="0"/>
              <a:t> segredo) {</a:t>
            </a:r>
          </a:p>
          <a:p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     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alert</a:t>
            </a:r>
            <a:r>
              <a:rPr lang="pt-BR" dirty="0"/>
              <a:t>(</a:t>
            </a:r>
            <a:r>
              <a:rPr lang="pt-BR" b="1" dirty="0">
                <a:solidFill>
                  <a:schemeClr val="accent6"/>
                </a:solidFill>
              </a:rPr>
              <a:t>"Você ACERTOU!“</a:t>
            </a:r>
            <a:r>
              <a:rPr lang="pt-BR" dirty="0"/>
              <a:t>);</a:t>
            </a:r>
          </a:p>
          <a:p>
            <a:r>
              <a:rPr lang="pt-BR" dirty="0"/>
              <a:t>    } </a:t>
            </a:r>
            <a:r>
              <a:rPr lang="pt-BR" b="1" dirty="0" err="1">
                <a:solidFill>
                  <a:schemeClr val="accent1"/>
                </a:solidFill>
              </a:rPr>
              <a:t>else</a:t>
            </a:r>
            <a:r>
              <a:rPr lang="pt-BR" dirty="0"/>
              <a:t> {</a:t>
            </a:r>
          </a:p>
          <a:p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     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alert</a:t>
            </a:r>
            <a:r>
              <a:rPr lang="pt-BR" dirty="0"/>
              <a:t>(</a:t>
            </a:r>
            <a:r>
              <a:rPr lang="pt-BR" b="1" dirty="0">
                <a:solidFill>
                  <a:schemeClr val="accent6"/>
                </a:solidFill>
              </a:rPr>
              <a:t>"Você ERROU!!!!!!“</a:t>
            </a:r>
            <a:r>
              <a:rPr lang="pt-BR" dirty="0"/>
              <a:t>);</a:t>
            </a:r>
          </a:p>
          <a:p>
            <a:r>
              <a:rPr lang="pt-BR" dirty="0"/>
              <a:t>    }</a:t>
            </a:r>
          </a:p>
          <a:p>
            <a:r>
              <a:rPr lang="pt-BR" dirty="0"/>
              <a:t>  }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5CE1288C-BD41-AFED-2AE4-75FACDC1775C}"/>
              </a:ext>
            </a:extLst>
          </p:cNvPr>
          <p:cNvSpPr txBox="1">
            <a:spLocks/>
          </p:cNvSpPr>
          <p:nvPr/>
        </p:nvSpPr>
        <p:spPr>
          <a:xfrm>
            <a:off x="8142045" y="1435606"/>
            <a:ext cx="3661071" cy="5059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Objetivo: verifica() seja chamado sempre que o botão for clicado. Para isso, precisaremos trabalhar com o &lt;</a:t>
            </a:r>
            <a:r>
              <a:rPr lang="pt-BR" b="1" dirty="0" err="1">
                <a:solidFill>
                  <a:srgbClr val="7030A0"/>
                </a:solidFill>
              </a:rPr>
              <a:t>button</a:t>
            </a:r>
            <a:r>
              <a:rPr lang="pt-BR" dirty="0"/>
              <a:t>&gt; do HTML no </a:t>
            </a:r>
            <a:r>
              <a:rPr lang="pt-BR" dirty="0" err="1"/>
              <a:t>JavaScript</a:t>
            </a:r>
            <a:r>
              <a:rPr lang="pt-BR" dirty="0"/>
              <a:t>. Isso porque queremos associar a função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verifica</a:t>
            </a:r>
            <a:r>
              <a:rPr lang="pt-BR" dirty="0"/>
              <a:t>() ao clique do botão.</a:t>
            </a:r>
          </a:p>
          <a:p>
            <a:r>
              <a:rPr lang="pt-BR" dirty="0"/>
              <a:t>Declararemos uma variável chamada</a:t>
            </a:r>
            <a:r>
              <a:rPr lang="pt-BR" dirty="0">
                <a:solidFill>
                  <a:schemeClr val="accent6"/>
                </a:solidFill>
              </a:rPr>
              <a:t> </a:t>
            </a:r>
            <a:r>
              <a:rPr lang="pt-BR" b="1" dirty="0" err="1">
                <a:solidFill>
                  <a:schemeClr val="accent6"/>
                </a:solidFill>
              </a:rPr>
              <a:t>button</a:t>
            </a:r>
            <a:r>
              <a:rPr lang="pt-BR" dirty="0">
                <a:solidFill>
                  <a:schemeClr val="accent6"/>
                </a:solidFill>
              </a:rPr>
              <a:t> </a:t>
            </a:r>
            <a:r>
              <a:rPr lang="pt-BR" dirty="0"/>
              <a:t>e daremos ao </a:t>
            </a:r>
            <a:r>
              <a:rPr lang="pt-BR" dirty="0" err="1"/>
              <a:t>document.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querySelector</a:t>
            </a:r>
            <a:r>
              <a:rPr lang="pt-BR" dirty="0"/>
              <a:t>() o parâmetro</a:t>
            </a:r>
            <a:r>
              <a:rPr lang="pt-BR" b="1" dirty="0"/>
              <a:t> </a:t>
            </a:r>
            <a:r>
              <a:rPr lang="pt-BR" b="1" dirty="0" err="1">
                <a:solidFill>
                  <a:schemeClr val="accent6"/>
                </a:solidFill>
              </a:rPr>
              <a:t>button</a:t>
            </a:r>
            <a:r>
              <a:rPr lang="pt-BR" b="1" dirty="0"/>
              <a:t> </a:t>
            </a:r>
            <a:r>
              <a:rPr lang="pt-BR" dirty="0"/>
              <a:t>- o nome da </a:t>
            </a:r>
            <a:r>
              <a:rPr lang="pt-BR" dirty="0" err="1"/>
              <a:t>tag</a:t>
            </a:r>
            <a:r>
              <a:rPr lang="pt-BR" dirty="0"/>
              <a:t>:</a:t>
            </a:r>
          </a:p>
          <a:p>
            <a:r>
              <a:rPr lang="en-US" b="1" dirty="0">
                <a:solidFill>
                  <a:srgbClr val="7030A0"/>
                </a:solidFill>
              </a:rPr>
              <a:t>var</a:t>
            </a:r>
            <a:r>
              <a:rPr lang="en-US" dirty="0"/>
              <a:t> button = </a:t>
            </a:r>
            <a:r>
              <a:rPr lang="en-US" dirty="0" err="1"/>
              <a:t>document.</a:t>
            </a:r>
            <a:r>
              <a:rPr lang="en-US" b="1" dirty="0" err="1">
                <a:solidFill>
                  <a:schemeClr val="accent4">
                    <a:lumMod val="75000"/>
                  </a:schemeClr>
                </a:solidFill>
              </a:rPr>
              <a:t>querySelector</a:t>
            </a:r>
            <a:r>
              <a:rPr lang="en-US" dirty="0"/>
              <a:t>(</a:t>
            </a:r>
            <a:r>
              <a:rPr lang="en-US" b="1" dirty="0">
                <a:solidFill>
                  <a:schemeClr val="accent6"/>
                </a:solidFill>
              </a:rPr>
              <a:t>"button“</a:t>
            </a:r>
            <a:r>
              <a:rPr lang="en-US" dirty="0"/>
              <a:t>);</a:t>
            </a:r>
          </a:p>
          <a:p>
            <a:r>
              <a:rPr lang="pt-BR" dirty="0"/>
              <a:t>Para associar ao botão a execução do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verifica</a:t>
            </a:r>
            <a:r>
              <a:rPr lang="pt-BR" dirty="0"/>
              <a:t>() utilizaremos o </a:t>
            </a:r>
            <a:r>
              <a:rPr lang="pt-BR" dirty="0" err="1"/>
              <a:t>button.onclick</a:t>
            </a:r>
            <a:r>
              <a:rPr lang="pt-BR" dirty="0"/>
              <a:t>(), em português, "</a:t>
            </a:r>
            <a:r>
              <a:rPr lang="pt-BR" dirty="0" err="1"/>
              <a:t>on</a:t>
            </a:r>
            <a:r>
              <a:rPr lang="pt-BR" dirty="0"/>
              <a:t> click" significa "no clicar", ou seja, queremos que a verificação seja feita ao clique. </a:t>
            </a:r>
          </a:p>
        </p:txBody>
      </p:sp>
    </p:spTree>
    <p:extLst>
      <p:ext uri="{BB962C8B-B14F-4D97-AF65-F5344CB8AC3E}">
        <p14:creationId xmlns:p14="http://schemas.microsoft.com/office/powerpoint/2010/main" val="9898121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D8522D-E247-6AF7-799B-DB5DFC6C8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Campo de texto e botão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E2EE54-8BBC-0973-B54C-C9C63F0A78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1803470"/>
            <a:ext cx="4416552" cy="3977640"/>
          </a:xfrm>
        </p:spPr>
        <p:txBody>
          <a:bodyPr/>
          <a:lstStyle/>
          <a:p>
            <a:r>
              <a:rPr lang="pt-BR" dirty="0"/>
              <a:t>Há uma grande diferença entre utilizar os parênteses, ou seja, executar a função, e não utilizá-los, situação em que teremos acesso ao código da função.</a:t>
            </a:r>
          </a:p>
          <a:p>
            <a:r>
              <a:rPr lang="pt-BR" dirty="0" err="1"/>
              <a:t>button.onclick</a:t>
            </a:r>
            <a:r>
              <a:rPr lang="pt-BR" dirty="0"/>
              <a:t> = verifica;</a:t>
            </a:r>
          </a:p>
          <a:p>
            <a:r>
              <a:rPr lang="pt-BR" dirty="0"/>
              <a:t>Dessa forma, toda a informação contida em verifica, isto é, o código, está vinculado ao </a:t>
            </a:r>
            <a:r>
              <a:rPr lang="pt-BR" dirty="0" err="1"/>
              <a:t>onclick</a:t>
            </a:r>
            <a:r>
              <a:rPr lang="pt-BR" dirty="0"/>
              <a:t> do botão. Assim, ele estará preparado para executar a verificação sempre que o botão for clicado.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7E8C796-1617-B97E-9410-C36E3C2EE9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41" t="6533" r="44742" b="18008"/>
          <a:stretch/>
        </p:blipFill>
        <p:spPr>
          <a:xfrm>
            <a:off x="6642538" y="1545105"/>
            <a:ext cx="4025462" cy="449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4846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4536A5-72CA-3C85-DB8A-A83308169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a usabilidade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7E8AE1-6AB5-8402-36D9-3F48F98B78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5199152" cy="5133358"/>
          </a:xfrm>
        </p:spPr>
        <p:txBody>
          <a:bodyPr/>
          <a:lstStyle/>
          <a:p>
            <a:r>
              <a:rPr lang="pt-BR" b="1" dirty="0"/>
              <a:t>Objetivo 1: </a:t>
            </a:r>
            <a:r>
              <a:rPr lang="pt-BR" dirty="0"/>
              <a:t>Fazer com que o campo de texto seja esvaziado quando o usuário errar uma tentativa. Para isso, após a função verifica( ), declarar que o </a:t>
            </a:r>
            <a:r>
              <a:rPr lang="pt-BR" dirty="0" err="1"/>
              <a:t>input.value</a:t>
            </a:r>
            <a:r>
              <a:rPr lang="pt-BR" dirty="0"/>
              <a:t> que receberá uma </a:t>
            </a:r>
            <a:r>
              <a:rPr lang="pt-BR" dirty="0" err="1"/>
              <a:t>string</a:t>
            </a:r>
            <a:r>
              <a:rPr lang="pt-BR" dirty="0"/>
              <a:t> em branco: </a:t>
            </a:r>
            <a:r>
              <a:rPr lang="pt-BR" dirty="0" err="1"/>
              <a:t>input.value</a:t>
            </a:r>
            <a:r>
              <a:rPr lang="pt-BR" dirty="0"/>
              <a:t> = "";</a:t>
            </a:r>
          </a:p>
          <a:p>
            <a:r>
              <a:rPr lang="pt-BR" b="1" dirty="0"/>
              <a:t>Objetivo 2: </a:t>
            </a:r>
            <a:r>
              <a:rPr lang="pt-BR" dirty="0"/>
              <a:t>Dar um foco no campo de texto sempre que o usuário errar o número utilizando a função </a:t>
            </a:r>
            <a:r>
              <a:rPr lang="pt-BR" dirty="0" err="1"/>
              <a:t>input.focus</a:t>
            </a:r>
            <a:r>
              <a:rPr lang="pt-BR" dirty="0"/>
              <a:t>( ): </a:t>
            </a:r>
            <a:r>
              <a:rPr lang="pt-BR" dirty="0" err="1"/>
              <a:t>input.focus</a:t>
            </a:r>
            <a:r>
              <a:rPr lang="pt-BR" dirty="0"/>
              <a:t>( ); </a:t>
            </a:r>
          </a:p>
          <a:p>
            <a:r>
              <a:rPr lang="pt-BR" b="1" dirty="0"/>
              <a:t>Objetivo 3: </a:t>
            </a:r>
            <a:r>
              <a:rPr lang="pt-BR" dirty="0"/>
              <a:t>Gerar número aleatório com </a:t>
            </a:r>
            <a:r>
              <a:rPr lang="pt-BR" dirty="0" err="1"/>
              <a:t>Math.round</a:t>
            </a:r>
            <a:r>
              <a:rPr lang="pt-BR" dirty="0"/>
              <a:t>(</a:t>
            </a:r>
            <a:r>
              <a:rPr lang="pt-BR" dirty="0" err="1"/>
              <a:t>Math.random</a:t>
            </a:r>
            <a:r>
              <a:rPr lang="pt-BR" dirty="0"/>
              <a:t>() * 10);</a:t>
            </a:r>
          </a:p>
          <a:p>
            <a:r>
              <a:rPr lang="pt-BR" b="1" dirty="0"/>
              <a:t>Objetivo 4: </a:t>
            </a:r>
            <a:r>
              <a:rPr lang="pt-BR" dirty="0"/>
              <a:t>Fazer com que a caixa de texto ganhe foco sempre que recarregarmos a página, com o </a:t>
            </a:r>
            <a:r>
              <a:rPr lang="pt-BR" dirty="0" err="1"/>
              <a:t>input.focus</a:t>
            </a:r>
            <a:r>
              <a:rPr lang="pt-BR" dirty="0"/>
              <a:t>() logo após chamarmos o input para o mundo </a:t>
            </a:r>
            <a:r>
              <a:rPr lang="pt-BR" dirty="0" err="1"/>
              <a:t>JavaScript</a:t>
            </a:r>
            <a:r>
              <a:rPr lang="pt-BR" dirty="0"/>
              <a:t>: </a:t>
            </a:r>
            <a:r>
              <a:rPr lang="pt-BR" dirty="0" err="1"/>
              <a:t>input.focus</a:t>
            </a:r>
            <a:r>
              <a:rPr lang="pt-BR" dirty="0"/>
              <a:t>();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37870A1-3919-AC6C-6E21-D6F5126A57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4" t="6533" r="56208" b="6533"/>
          <a:stretch/>
        </p:blipFill>
        <p:spPr>
          <a:xfrm>
            <a:off x="7115504" y="1435608"/>
            <a:ext cx="3905461" cy="466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997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09. TRABALHE COM MUITOS DADOS</a:t>
            </a:r>
          </a:p>
        </p:txBody>
      </p:sp>
    </p:spTree>
    <p:extLst>
      <p:ext uri="{BB962C8B-B14F-4D97-AF65-F5344CB8AC3E}">
        <p14:creationId xmlns:p14="http://schemas.microsoft.com/office/powerpoint/2010/main" val="14161458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D9E31D-FF1D-FEA2-F07B-426687817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Armazenando muitos dados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80C8AC-6868-AC35-5894-2D575AAC3E2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11001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9347723" cy="640080"/>
          </a:xfrm>
        </p:spPr>
        <p:txBody>
          <a:bodyPr rtlCol="0">
            <a:noAutofit/>
          </a:bodyPr>
          <a:lstStyle/>
          <a:p>
            <a:pPr rtl="0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O Designer ajuda você a transmitir seu ponto de vista</a:t>
            </a:r>
          </a:p>
        </p:txBody>
      </p:sp>
      <p:sp>
        <p:nvSpPr>
          <p:cNvPr id="38" name="Espaço Reservado para Conteúdo 17"/>
          <p:cNvSpPr txBox="1">
            <a:spLocks/>
          </p:cNvSpPr>
          <p:nvPr/>
        </p:nvSpPr>
        <p:spPr>
          <a:xfrm>
            <a:off x="541610" y="1524708"/>
            <a:ext cx="4321704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Designer do PowerPoint sugere designs profissionais para sua apresentação, com base no conteúdo nos seus slides. 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Designer é um recurso disponibilizado somente por assinatura.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 você tiver uma assinatura do Office 365, o slide a seguir o mostrará como ele funciona em uma nova apresentação.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 descr="Painel de ideias de design mostrando diferentes opções de design&#10;"/>
          <p:cNvPicPr>
            <a:picLocks noChangeAspect="1"/>
          </p:cNvPicPr>
          <p:nvPr/>
        </p:nvPicPr>
        <p:blipFill>
          <a:blip r:embed="rId3"/>
          <a:srcRect l="11803" r="11803"/>
          <a:stretch/>
        </p:blipFill>
        <p:spPr>
          <a:xfrm>
            <a:off x="4976037" y="1385113"/>
            <a:ext cx="6513229" cy="457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7D9411-850D-80C3-A1A1-A1A41B73A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Dê olá ao mundo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877839-4F5D-D640-5188-BF8AE8C5E1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727156"/>
            <a:ext cx="4456574" cy="3268914"/>
          </a:xfrm>
        </p:spPr>
        <p:txBody>
          <a:bodyPr>
            <a:normAutofit/>
          </a:bodyPr>
          <a:lstStyle/>
          <a:p>
            <a:pPr algn="just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Todo navegador conta com um </a:t>
            </a:r>
            <a:r>
              <a:rPr lang="pt-BR" sz="1400" b="0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plug-in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um depurador, que indica onde nosso código tem problemas. Ele pode ser acessado por meio da tecla </a:t>
            </a:r>
            <a:r>
              <a:rPr lang="pt-BR" sz="1400" b="1" i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"F12", 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ou por </a:t>
            </a:r>
            <a:r>
              <a:rPr lang="pt-BR" sz="1400" b="1" i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"Ctrl + Shift + C“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 depurador, há uma aba chamada "Console", localizada na barra de menu superior. É possível o abrirmos acessando o menu "Visualizar" também, na barra de menu superior, selecionando "Desenvolvedor &gt; Console </a:t>
            </a:r>
            <a:r>
              <a:rPr lang="pt-BR" sz="14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".</a:t>
            </a:r>
          </a:p>
        </p:txBody>
      </p:sp>
      <p:pic>
        <p:nvPicPr>
          <p:cNvPr id="2050" name="Picture 2" descr="Console">
            <a:extLst>
              <a:ext uri="{FF2B5EF4-FFF2-40B4-BE49-F238E27FC236}">
                <a16:creationId xmlns:a16="http://schemas.microsoft.com/office/drawing/2014/main" id="{69C1650E-7562-324C-2DA9-FC14AC971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355" y="1727156"/>
            <a:ext cx="5832831" cy="342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CE23FB0-3D39-790E-5E31-255219055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355" y="5660600"/>
            <a:ext cx="4143953" cy="514422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318F00E1-C762-60B5-CDA2-9F25D2B16BA2}"/>
              </a:ext>
            </a:extLst>
          </p:cNvPr>
          <p:cNvSpPr txBox="1">
            <a:spLocks/>
          </p:cNvSpPr>
          <p:nvPr/>
        </p:nvSpPr>
        <p:spPr>
          <a:xfrm>
            <a:off x="521207" y="5338637"/>
            <a:ext cx="4456574" cy="1362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Mensagem indicando erro de sintaxe: </a:t>
            </a:r>
            <a:r>
              <a:rPr lang="pt-BR" sz="1400" b="1" dirty="0" err="1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pt-BR" sz="1400" b="1" i="0" dirty="0" err="1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tring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é um nome bastante comum para texto, dados do tipo "texto“. No erro, temos um texto não esperado. 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1700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Como usar o Designer do PowerPoint</a:t>
            </a:r>
          </a:p>
        </p:txBody>
      </p:sp>
      <p:sp>
        <p:nvSpPr>
          <p:cNvPr id="25" name="Espaço Reservado para Conteúdo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Como isso funciona:</a:t>
            </a:r>
          </a:p>
        </p:txBody>
      </p:sp>
      <p:grpSp>
        <p:nvGrpSpPr>
          <p:cNvPr id="18" name="Grupo 17" descr="Círculo pequeno com o número 1 dentro indicando a etapa 1"/>
          <p:cNvGrpSpPr/>
          <p:nvPr/>
        </p:nvGrpSpPr>
        <p:grpSpPr bwMode="blackWhite">
          <a:xfrm>
            <a:off x="531552" y="1917997"/>
            <a:ext cx="558179" cy="409838"/>
            <a:chOff x="6953426" y="711274"/>
            <a:chExt cx="558179" cy="409838"/>
          </a:xfrm>
        </p:grpSpPr>
        <p:sp>
          <p:nvSpPr>
            <p:cNvPr id="19" name="Oval 18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0" name="Caixa de texto 19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1" name="Espaço Reservado para Conteúdo 17"/>
          <p:cNvSpPr txBox="1">
            <a:spLocks/>
          </p:cNvSpPr>
          <p:nvPr/>
        </p:nvSpPr>
        <p:spPr>
          <a:xfrm>
            <a:off x="1056513" y="1958189"/>
            <a:ext cx="4585731" cy="59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Iniciar uma nova apresentação acessando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Arquivo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Novo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Apresentação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em </a:t>
            </a:r>
            <a:r>
              <a:rPr lang="pt-BR" altLang="zh-CN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ranco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.</a:t>
            </a:r>
          </a:p>
        </p:txBody>
      </p:sp>
      <p:grpSp>
        <p:nvGrpSpPr>
          <p:cNvPr id="33" name="Grupo 32" descr="Círculo pequeno com o número 2 dentro indicando a etapa 2"/>
          <p:cNvGrpSpPr/>
          <p:nvPr/>
        </p:nvGrpSpPr>
        <p:grpSpPr bwMode="blackWhite">
          <a:xfrm>
            <a:off x="531552" y="2804257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36" name="Espaço Reservado para Conteúdo 17"/>
          <p:cNvSpPr txBox="1">
            <a:spLocks/>
          </p:cNvSpPr>
          <p:nvPr/>
        </p:nvSpPr>
        <p:spPr>
          <a:xfrm>
            <a:off x="1056513" y="2844450"/>
            <a:ext cx="4504252" cy="106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primeiro slide, adicione uma imagem: Vá para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Inserir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Imagens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ou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Inserir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Imagens Online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 escolha a imagem.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</a:b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Dica: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Você precisa estar online ao adicionar a imagem.</a:t>
            </a:r>
          </a:p>
        </p:txBody>
      </p:sp>
      <p:grpSp>
        <p:nvGrpSpPr>
          <p:cNvPr id="22" name="Grupo 21" descr="Círculo pequeno com o número 3 dentro indicando a etapa 3"/>
          <p:cNvGrpSpPr/>
          <p:nvPr/>
        </p:nvGrpSpPr>
        <p:grpSpPr bwMode="blackWhite">
          <a:xfrm>
            <a:off x="531552" y="4208299"/>
            <a:ext cx="558179" cy="409838"/>
            <a:chOff x="6953426" y="711274"/>
            <a:chExt cx="558179" cy="409838"/>
          </a:xfrm>
        </p:grpSpPr>
        <p:sp>
          <p:nvSpPr>
            <p:cNvPr id="24" name="Oval 2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0" name="Caixa de texto 29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2" name="Espaço Reservado para Conteúdo 17"/>
          <p:cNvSpPr txBox="1">
            <a:spLocks/>
          </p:cNvSpPr>
          <p:nvPr/>
        </p:nvSpPr>
        <p:spPr>
          <a:xfrm>
            <a:off x="1056513" y="4236460"/>
            <a:ext cx="4504252" cy="761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Quando o PowerPoint solicitar sua permissão para obter ideias de design, selecione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Vamos lá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.</a:t>
            </a:r>
          </a:p>
        </p:txBody>
      </p:sp>
      <p:grpSp>
        <p:nvGrpSpPr>
          <p:cNvPr id="37" name="Grupo 36" descr="Círculo pequeno com o número 4 dentro indicando a etapa 4"/>
          <p:cNvGrpSpPr/>
          <p:nvPr/>
        </p:nvGrpSpPr>
        <p:grpSpPr bwMode="blackWhite">
          <a:xfrm>
            <a:off x="531552" y="5137379"/>
            <a:ext cx="558179" cy="409838"/>
            <a:chOff x="6953426" y="711274"/>
            <a:chExt cx="558179" cy="409838"/>
          </a:xfrm>
        </p:grpSpPr>
        <p:sp>
          <p:nvSpPr>
            <p:cNvPr id="38" name="Oval 37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9" name="Caixa de texto 38" descr="Número 4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</p:grpSp>
      <p:sp>
        <p:nvSpPr>
          <p:cNvPr id="40" name="Espaço Reservado para Conteúdo 17"/>
          <p:cNvSpPr txBox="1">
            <a:spLocks/>
          </p:cNvSpPr>
          <p:nvPr/>
        </p:nvSpPr>
        <p:spPr>
          <a:xfrm>
            <a:off x="1056513" y="5177572"/>
            <a:ext cx="4504252" cy="563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o design que você quer no painel de tarefas de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Ideias de Design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29" name="Imagem 28" descr="Inserir a guia com a opção de inserir a imagem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07526" y="1455791"/>
            <a:ext cx="2740429" cy="1592728"/>
          </a:xfrm>
          <a:prstGeom prst="rect">
            <a:avLst/>
          </a:prstGeom>
        </p:spPr>
      </p:pic>
      <p:pic>
        <p:nvPicPr>
          <p:cNvPr id="23" name="Imagem 22" descr="Caixa de diálogo do recurso Ideias de Design solicitando a confirmação do usuário para obter ideias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779225" y="3067244"/>
            <a:ext cx="2728503" cy="350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Transformar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0" y="1431010"/>
            <a:ext cx="4557164" cy="479088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recurso Transformar suaviza as animações e os movimentos de objetos na apresentação. Você usa dois slides parecidos para executar a animação, mas para o público-alvo parece que a ação ocorre apenas em um slide. 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b="1" dirty="0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Executar</a:t>
            </a: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 vídeo à direita para ver um exemplo rápido.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Transformar é um recurso disponibilizado somente por assinatura. Se tiver uma assinatura do Office 365, experimente você mesmo as etapas no próximo slide.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endParaRPr lang="pt-BR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Vídeo Transformar" descr="Vídeo mostrando um exemplo do recurso Transformar que pode ser reproduzido ou pausado com as teclas de atalho Alt+P">
            <a:hlinkClick r:id="" action="ppaction://media"/>
            <a:extLst>
              <a:ext uri="{FF2B5EF4-FFF2-40B4-BE49-F238E27FC236}">
                <a16:creationId xmlns:a16="http://schemas.microsoft.com/office/drawing/2014/main" id="{9F029C1A-F15A-44BF-996A-1F59B3110D78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>
                  <p14:extLst>
                    <p:ext uri="{3AFAAA56-56D3-431D-BCD4-E75A35582382}">
                      <p173:tracksInfo xmlns:p173="http://schemas.microsoft.com/office/powerpoint/2017/3/main" displayLoc="media">
                        <p173:trackLst>
                          <p173:track id="{7D80394A-61EE-4513-90D2-E9A3DA581656}" label="caption" lang="" r:embed="rId5"/>
                        </p173:trackLst>
                      </p173:tracksInfo>
                    </p:ext>
                  </p14:ext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18759" y="1540565"/>
            <a:ext cx="6110288" cy="3438525"/>
          </a:xfrm>
        </p:spPr>
      </p:pic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Configuração de </a:t>
            </a:r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Transformar</a:t>
            </a:r>
          </a:p>
        </p:txBody>
      </p:sp>
      <p:sp>
        <p:nvSpPr>
          <p:cNvPr id="30" name="Espaço Reservado para Conteúdo 17"/>
          <p:cNvSpPr txBox="1">
            <a:spLocks/>
          </p:cNvSpPr>
          <p:nvPr/>
        </p:nvSpPr>
        <p:spPr>
          <a:xfrm>
            <a:off x="541609" y="1455491"/>
            <a:ext cx="4815599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/>
              <a:t>Experimente você mesmo com esses dois "planetas" simples:</a:t>
            </a:r>
          </a:p>
        </p:txBody>
      </p:sp>
      <p:grpSp>
        <p:nvGrpSpPr>
          <p:cNvPr id="13" name="Grupo 12" descr="Círculo pequeno com o número 1 dentro indicando a etapa 1"/>
          <p:cNvGrpSpPr/>
          <p:nvPr/>
        </p:nvGrpSpPr>
        <p:grpSpPr bwMode="blackWhite">
          <a:xfrm>
            <a:off x="558723" y="1917997"/>
            <a:ext cx="558179" cy="409838"/>
            <a:chOff x="6953426" y="711274"/>
            <a:chExt cx="558179" cy="409838"/>
          </a:xfrm>
        </p:grpSpPr>
        <p:sp>
          <p:nvSpPr>
            <p:cNvPr id="14" name="Oval 1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15" name="Caixa de texto 14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16" name="Espaço Reservado para Conteúdo 17"/>
          <p:cNvSpPr txBox="1">
            <a:spLocks/>
          </p:cNvSpPr>
          <p:nvPr/>
        </p:nvSpPr>
        <p:spPr>
          <a:xfrm>
            <a:off x="1066040" y="1958189"/>
            <a:ext cx="2486328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Duplicar este slide: Clique com o botão direito na miniatura de slide e selecione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Duplicar Slide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18" name="Grupo 17" descr="Círculo pequeno com o número 2 dentro indicando a etapa 2"/>
          <p:cNvGrpSpPr/>
          <p:nvPr/>
        </p:nvGrpSpPr>
        <p:grpSpPr bwMode="blackWhite">
          <a:xfrm>
            <a:off x="558723" y="2896735"/>
            <a:ext cx="558179" cy="409838"/>
            <a:chOff x="6953426" y="711274"/>
            <a:chExt cx="558179" cy="409838"/>
          </a:xfrm>
        </p:grpSpPr>
        <p:sp>
          <p:nvSpPr>
            <p:cNvPr id="23" name="Oval 22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4" name="Caixa de texto 23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5" name="Espaço Reservado para Conteúdo 17"/>
          <p:cNvSpPr txBox="1">
            <a:spLocks/>
          </p:cNvSpPr>
          <p:nvPr/>
        </p:nvSpPr>
        <p:spPr>
          <a:xfrm>
            <a:off x="1066038" y="2936927"/>
            <a:ext cx="2651153" cy="1456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segundo desses dois slides idênticos, altere as formas à direita de alguma forma (mover, redimensionar ou alterar a cor) e acesse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Transições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Transformar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26" name="Grupo 25" descr="Círculo pequeno com o número 3 dentro indicando a etapa 3"/>
          <p:cNvGrpSpPr/>
          <p:nvPr/>
        </p:nvGrpSpPr>
        <p:grpSpPr bwMode="blackWhite">
          <a:xfrm>
            <a:off x="557319" y="4344232"/>
            <a:ext cx="558179" cy="409838"/>
            <a:chOff x="6953426" y="711274"/>
            <a:chExt cx="558179" cy="409838"/>
          </a:xfrm>
        </p:grpSpPr>
        <p:sp>
          <p:nvSpPr>
            <p:cNvPr id="27" name="Oval 2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8" name="Caixa de texto 27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29" name="Espaço Reservado para Conteúdo 17"/>
          <p:cNvSpPr txBox="1">
            <a:spLocks/>
          </p:cNvSpPr>
          <p:nvPr/>
        </p:nvSpPr>
        <p:spPr>
          <a:xfrm>
            <a:off x="1076799" y="4360521"/>
            <a:ext cx="2784602" cy="1327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Retorne ao primeiro dos dois slides e pressione o botão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Apresentação de </a:t>
            </a:r>
            <a:r>
              <a:rPr lang="pt-BR" altLang="zh-CN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lides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e, em seguida, selecione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Executar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ver a transformação do seu círculo!</a:t>
            </a:r>
          </a:p>
        </p:txBody>
      </p:sp>
      <p:sp>
        <p:nvSpPr>
          <p:cNvPr id="17" name="Espaço Reservado para Conteúdo 17"/>
          <p:cNvSpPr txBox="1">
            <a:spLocks/>
          </p:cNvSpPr>
          <p:nvPr/>
        </p:nvSpPr>
        <p:spPr>
          <a:xfrm>
            <a:off x="628962" y="5832234"/>
            <a:ext cx="3449878" cy="69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Dica: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As </a:t>
            </a:r>
            <a:r>
              <a:rPr lang="pt-BR">
                <a:solidFill>
                  <a:srgbClr val="4040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Opções de Efeito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oferecem ainda mais opções para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Transformar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pic>
        <p:nvPicPr>
          <p:cNvPr id="2" name="Imagem 1" descr="Menu de contexto em miniatura dos slides mostrando a opção Duplicar Slid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5037" y="1455491"/>
            <a:ext cx="1402147" cy="1803887"/>
          </a:xfrm>
          <a:prstGeom prst="rect">
            <a:avLst/>
          </a:prstGeom>
        </p:spPr>
      </p:pic>
      <p:pic>
        <p:nvPicPr>
          <p:cNvPr id="6" name="Imagem 5" descr="Guia Transição mostrando a transição transformar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34146" y="3159609"/>
            <a:ext cx="2467551" cy="1185923"/>
          </a:xfrm>
          <a:prstGeom prst="rect">
            <a:avLst/>
          </a:prstGeom>
        </p:spPr>
      </p:pic>
      <p:pic>
        <p:nvPicPr>
          <p:cNvPr id="5" name="Imagem 4" descr="Botão Apresentação de Slides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86725" y="4344232"/>
            <a:ext cx="2134319" cy="887083"/>
          </a:xfrm>
          <a:prstGeom prst="rect">
            <a:avLst/>
          </a:prstGeom>
        </p:spPr>
      </p:pic>
      <p:cxnSp>
        <p:nvCxnSpPr>
          <p:cNvPr id="20" name="Conector Reto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046512" y="1472431"/>
            <a:ext cx="0" cy="4892634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 descr="Círculo grande e azul com um pequeno círculo azul claro dentro"/>
          <p:cNvSpPr/>
          <p:nvPr/>
        </p:nvSpPr>
        <p:spPr>
          <a:xfrm>
            <a:off x="7475427" y="1944862"/>
            <a:ext cx="3827244" cy="374323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 descr="Círculo azul-claro pequeno dentro de um grande círculo azul escuro"/>
          <p:cNvSpPr/>
          <p:nvPr/>
        </p:nvSpPr>
        <p:spPr bwMode="ltGray">
          <a:xfrm>
            <a:off x="8325125" y="2796642"/>
            <a:ext cx="2148929" cy="210175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968336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lvl="0"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Trabalhar em conjunto em tempo real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1" y="1431010"/>
            <a:ext cx="4413626" cy="397827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None/>
            </a:pPr>
            <a: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Ao compartilhar sua apresentação com outras pessoas, elas poderão trabalhar com você ao mesmo tempo. </a:t>
            </a:r>
            <a:b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Como isso funciona: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984" y="2434308"/>
            <a:ext cx="3262550" cy="1390286"/>
          </a:xfrm>
          <a:prstGeom prst="rect">
            <a:avLst/>
          </a:prstGeom>
        </p:spPr>
      </p:pic>
      <p:grpSp>
        <p:nvGrpSpPr>
          <p:cNvPr id="33" name="Grupo 32" descr="Círculo pequeno com o número 1 dentro indicando a etapa 1"/>
          <p:cNvGrpSpPr/>
          <p:nvPr/>
        </p:nvGrpSpPr>
        <p:grpSpPr bwMode="blackWhite">
          <a:xfrm>
            <a:off x="558723" y="4531632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Espaço Reservado para Conteúdo 17"/>
          <p:cNvSpPr txBox="1">
            <a:spLocks/>
          </p:cNvSpPr>
          <p:nvPr/>
        </p:nvSpPr>
        <p:spPr>
          <a:xfrm>
            <a:off x="1066039" y="4571824"/>
            <a:ext cx="2696774" cy="1560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</a:t>
            </a:r>
            <a:r>
              <a:rPr lang="pt-BR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Compartilhar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acima da Faixa de Opções ou use as teclas de atalho </a:t>
            </a:r>
            <a:r>
              <a:rPr lang="pt-BR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Alt+ZS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para convidar pessoas para trabalhar com você (nesse momento, você pode salvar o trabalho na nuvem.)</a:t>
            </a:r>
          </a:p>
        </p:txBody>
      </p:sp>
      <p:pic>
        <p:nvPicPr>
          <p:cNvPr id="9" name="Imagem 8" descr="Marcador mostrando quem está trabalhando em um slide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61352" y="2434307"/>
            <a:ext cx="3841692" cy="2512927"/>
          </a:xfrm>
          <a:prstGeom prst="rect">
            <a:avLst/>
          </a:prstGeom>
        </p:spPr>
      </p:pic>
      <p:grpSp>
        <p:nvGrpSpPr>
          <p:cNvPr id="36" name="Grupo 35" descr="Círculo pequeno com o número 2 dentro indicando a etapa 2"/>
          <p:cNvGrpSpPr/>
          <p:nvPr/>
        </p:nvGrpSpPr>
        <p:grpSpPr bwMode="blackWhite">
          <a:xfrm>
            <a:off x="4249102" y="4531632"/>
            <a:ext cx="558179" cy="409838"/>
            <a:chOff x="6953426" y="711274"/>
            <a:chExt cx="558179" cy="409838"/>
          </a:xfrm>
        </p:grpSpPr>
        <p:sp>
          <p:nvSpPr>
            <p:cNvPr id="37" name="Oval 3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8" name="Caixa de texto 37" descr="Número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Espaço Reservado para Conteúdo 17"/>
          <p:cNvSpPr txBox="1">
            <a:spLocks/>
          </p:cNvSpPr>
          <p:nvPr/>
        </p:nvSpPr>
        <p:spPr>
          <a:xfrm>
            <a:off x="4747855" y="4571824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Quando outras pessoas estiverem na apresentação, um marcador mostrará quem está em qual slide…</a:t>
            </a:r>
          </a:p>
        </p:txBody>
      </p:sp>
      <p:pic>
        <p:nvPicPr>
          <p:cNvPr id="12" name="Imagem 11" descr="Marcador mostrando a parte do slide que está sendo editada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899419" y="2350394"/>
            <a:ext cx="3563782" cy="2305343"/>
          </a:xfrm>
          <a:prstGeom prst="rect">
            <a:avLst/>
          </a:prstGeom>
        </p:spPr>
      </p:pic>
      <p:grpSp>
        <p:nvGrpSpPr>
          <p:cNvPr id="39" name="Grupo 38" descr="Círculo pequeno com o número 3 dentro indicando a etapa 3"/>
          <p:cNvGrpSpPr/>
          <p:nvPr/>
        </p:nvGrpSpPr>
        <p:grpSpPr bwMode="blackWhite">
          <a:xfrm>
            <a:off x="7930921" y="4531632"/>
            <a:ext cx="558179" cy="409838"/>
            <a:chOff x="6953426" y="711274"/>
            <a:chExt cx="558179" cy="409838"/>
          </a:xfrm>
        </p:grpSpPr>
        <p:sp>
          <p:nvSpPr>
            <p:cNvPr id="40" name="Oval 3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41" name="Caixa de texto 40" descr="Número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Espaço Reservado para Conteúdo 17"/>
          <p:cNvSpPr txBox="1">
            <a:spLocks/>
          </p:cNvSpPr>
          <p:nvPr/>
        </p:nvSpPr>
        <p:spPr>
          <a:xfrm>
            <a:off x="8429668" y="4571824"/>
            <a:ext cx="2658635" cy="69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... e a parte do slide que está editando.</a:t>
            </a:r>
          </a:p>
        </p:txBody>
      </p:sp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Você é um especialista em Diga-me</a:t>
            </a:r>
          </a:p>
        </p:txBody>
      </p:sp>
      <p:sp>
        <p:nvSpPr>
          <p:cNvPr id="38" name="Espaço Reservado para Conteúdo 17"/>
          <p:cNvSpPr txBox="1">
            <a:spLocks/>
          </p:cNvSpPr>
          <p:nvPr/>
        </p:nvSpPr>
        <p:spPr>
          <a:xfrm>
            <a:off x="541609" y="1296100"/>
            <a:ext cx="5110161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caixa Diga-me localizará o comando correto quando for necessário, </a:t>
            </a:r>
            <a:b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que você possa economizar tempo e se concentrar no seu trabalho.</a:t>
            </a: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Experimente:</a:t>
            </a:r>
          </a:p>
        </p:txBody>
      </p:sp>
      <p:grpSp>
        <p:nvGrpSpPr>
          <p:cNvPr id="4" name="Grupo 3" descr="Círculo pequeno com o número 1 dentro indicando a etapa 1"/>
          <p:cNvGrpSpPr/>
          <p:nvPr/>
        </p:nvGrpSpPr>
        <p:grpSpPr bwMode="blackWhite">
          <a:xfrm>
            <a:off x="558723" y="2638502"/>
            <a:ext cx="558179" cy="409838"/>
            <a:chOff x="6953426" y="711274"/>
            <a:chExt cx="558179" cy="409838"/>
          </a:xfrm>
        </p:grpSpPr>
        <p:sp>
          <p:nvSpPr>
            <p:cNvPr id="2" name="Oval 1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" name="Caixa de texto 2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9" name="Espaço Reservado para Conteúdo 17"/>
          <p:cNvSpPr txBox="1">
            <a:spLocks/>
          </p:cNvSpPr>
          <p:nvPr/>
        </p:nvSpPr>
        <p:spPr>
          <a:xfrm>
            <a:off x="1066039" y="2678694"/>
            <a:ext cx="3121671" cy="467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512763" rtl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</a:t>
            </a:r>
            <a:r>
              <a:rPr lang="pt-BR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imagem do Robô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à direita.</a:t>
            </a:r>
          </a:p>
        </p:txBody>
      </p:sp>
      <p:grpSp>
        <p:nvGrpSpPr>
          <p:cNvPr id="19" name="Grupo 18" descr="Círculo pequeno com o número 2 dentro indicando a etapa 2"/>
          <p:cNvGrpSpPr/>
          <p:nvPr/>
        </p:nvGrpSpPr>
        <p:grpSpPr bwMode="blackWhite">
          <a:xfrm>
            <a:off x="558723" y="3312993"/>
            <a:ext cx="558179" cy="409838"/>
            <a:chOff x="6953426" y="711274"/>
            <a:chExt cx="558179" cy="409838"/>
          </a:xfrm>
        </p:grpSpPr>
        <p:sp>
          <p:nvSpPr>
            <p:cNvPr id="20" name="Oval 1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1" name="Caixa de texto 20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2" name="Espaço Reservado para Conteúdo 17"/>
          <p:cNvSpPr txBox="1">
            <a:spLocks/>
          </p:cNvSpPr>
          <p:nvPr/>
        </p:nvSpPr>
        <p:spPr>
          <a:xfrm>
            <a:off x="1066039" y="3353185"/>
            <a:ext cx="3504072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Digite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 caixa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Diga-me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 escolha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Adicionar Animação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31" name="Grupo 30" descr="Círculo pequeno com o número 3 dentro indicando a etapa 3"/>
          <p:cNvGrpSpPr/>
          <p:nvPr/>
        </p:nvGrpSpPr>
        <p:grpSpPr bwMode="blackWhite">
          <a:xfrm>
            <a:off x="557319" y="4263506"/>
            <a:ext cx="558179" cy="409838"/>
            <a:chOff x="6953426" y="711274"/>
            <a:chExt cx="558179" cy="409838"/>
          </a:xfrm>
        </p:grpSpPr>
        <p:sp>
          <p:nvSpPr>
            <p:cNvPr id="32" name="Oval 31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3" name="Caixa de texto 32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4" name="Espaço Reservado para Conteúdo 17"/>
          <p:cNvSpPr txBox="1">
            <a:spLocks/>
          </p:cNvSpPr>
          <p:nvPr/>
        </p:nvSpPr>
        <p:spPr>
          <a:xfrm>
            <a:off x="1064636" y="4303697"/>
            <a:ext cx="1998604" cy="1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2763" rtl="0">
              <a:spcAft>
                <a:spcPts val="2000"/>
              </a:spcAft>
              <a:buNone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um efeito de animação, como o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Zoom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e veja o que acontece.</a:t>
            </a:r>
          </a:p>
        </p:txBody>
      </p:sp>
      <p:sp>
        <p:nvSpPr>
          <p:cNvPr id="25" name="Caixa de texto 16" descr="Selecione aqui"/>
          <p:cNvSpPr txBox="1"/>
          <p:nvPr/>
        </p:nvSpPr>
        <p:spPr>
          <a:xfrm rot="21077122">
            <a:off x="6043297" y="1772253"/>
            <a:ext cx="1334770" cy="43561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0">
              <a:spcBef>
                <a:spcPts val="0"/>
              </a:spcBef>
              <a:spcAft>
                <a:spcPts val="200"/>
              </a:spcAft>
              <a:tabLst>
                <a:tab pos="4931410" algn="l"/>
              </a:tabLst>
            </a:pPr>
            <a:r>
              <a:rPr lang="pt-BR" sz="1200" b="1" kern="1000" spc="100">
                <a:ln>
                  <a:noFill/>
                </a:ln>
                <a:solidFill>
                  <a:srgbClr val="D24726"/>
                </a:solidFill>
                <a:effectLst/>
                <a:latin typeface="Segoe UI Semibold" panose="020B0702040204020203" pitchFamily="34" charset="0"/>
                <a:ea typeface="SimHei" panose="02010609060101010101" pitchFamily="49" charset="-122"/>
                <a:cs typeface="Times New Roman" panose="02020603050405020304" pitchFamily="18" charset="0"/>
              </a:rPr>
              <a:t>SELECIONE AQUI</a:t>
            </a:r>
            <a:endParaRPr lang="pt-BR" sz="1200" b="1" kern="1400">
              <a:solidFill>
                <a:srgbClr val="D24726"/>
              </a:solidFill>
              <a:effectLst/>
              <a:latin typeface="Segoe UI Light" panose="020B0502040204020203" pitchFamily="34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Imagem 4" descr="Caixa Diga-m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07766" y="3410945"/>
            <a:ext cx="2106152" cy="220832"/>
          </a:xfrm>
          <a:prstGeom prst="rect">
            <a:avLst/>
          </a:prstGeom>
        </p:spPr>
      </p:pic>
      <p:pic>
        <p:nvPicPr>
          <p:cNvPr id="7" name="Imagem 6" descr="Guia Animação mostrando a opção de zoom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063240" y="4069080"/>
            <a:ext cx="3803903" cy="2438400"/>
          </a:xfrm>
          <a:prstGeom prst="rect">
            <a:avLst/>
          </a:prstGeom>
        </p:spPr>
      </p:pic>
      <p:pic>
        <p:nvPicPr>
          <p:cNvPr id="24" name="Imagem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61835" flipH="1">
            <a:off x="6740574" y="1787378"/>
            <a:ext cx="851862" cy="939987"/>
          </a:xfrm>
          <a:prstGeom prst="rect">
            <a:avLst/>
          </a:prstGeom>
        </p:spPr>
      </p:pic>
      <p:pic>
        <p:nvPicPr>
          <p:cNvPr id="23" name="Imagem 22" descr="Robô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2741" y="1646170"/>
            <a:ext cx="2775459" cy="453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6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Explore sem sair dos slides</a:t>
            </a:r>
          </a:p>
        </p:txBody>
      </p:sp>
      <p:sp>
        <p:nvSpPr>
          <p:cNvPr id="16" name="Espaço Reservado para Conteúdo 17"/>
          <p:cNvSpPr txBox="1">
            <a:spLocks/>
          </p:cNvSpPr>
          <p:nvPr/>
        </p:nvSpPr>
        <p:spPr>
          <a:xfrm>
            <a:off x="541609" y="1296100"/>
            <a:ext cx="6093106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A Pesquisa Inteligente traz a pesquisa para dentro do PowerPoint.</a:t>
            </a: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Experimente:</a:t>
            </a:r>
          </a:p>
        </p:txBody>
      </p:sp>
      <p:pic>
        <p:nvPicPr>
          <p:cNvPr id="18" name="Imagem 17" descr="Três imagens mostrando o recurso Pesquisa Inteligent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4408" y="2145058"/>
            <a:ext cx="11129521" cy="3197087"/>
          </a:xfrm>
          <a:prstGeom prst="rect">
            <a:avLst/>
          </a:prstGeom>
        </p:spPr>
      </p:pic>
      <p:grpSp>
        <p:nvGrpSpPr>
          <p:cNvPr id="33" name="Grupo 32" descr="Círculo pequeno com o número 1 dentro indicando a etapa 1"/>
          <p:cNvGrpSpPr/>
          <p:nvPr/>
        </p:nvGrpSpPr>
        <p:grpSpPr bwMode="blackWhite">
          <a:xfrm>
            <a:off x="558723" y="5233381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Espaço Reservado para Conteúdo 17"/>
          <p:cNvSpPr txBox="1">
            <a:spLocks/>
          </p:cNvSpPr>
          <p:nvPr/>
        </p:nvSpPr>
        <p:spPr>
          <a:xfrm>
            <a:off x="1066038" y="5273573"/>
            <a:ext cx="2919669" cy="1298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com o botão direito do mouse na palavra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escritório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na seguinte frase: </a:t>
            </a:r>
            <a:r>
              <a:rPr lang="pt-BR" sz="18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mobília de escritório</a:t>
            </a:r>
          </a:p>
        </p:txBody>
      </p:sp>
      <p:grpSp>
        <p:nvGrpSpPr>
          <p:cNvPr id="36" name="Grupo 35" descr="Círculo pequeno com o número 2 dentro indicando a etapa 2"/>
          <p:cNvGrpSpPr/>
          <p:nvPr/>
        </p:nvGrpSpPr>
        <p:grpSpPr bwMode="blackWhite">
          <a:xfrm>
            <a:off x="4249102" y="5233381"/>
            <a:ext cx="558179" cy="409838"/>
            <a:chOff x="6953426" y="711274"/>
            <a:chExt cx="558179" cy="409838"/>
          </a:xfrm>
        </p:grpSpPr>
        <p:sp>
          <p:nvSpPr>
            <p:cNvPr id="37" name="Oval 3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8" name="Caixa de texto 37" descr="Número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Espaço Reservado para Conteúdo 17"/>
          <p:cNvSpPr txBox="1">
            <a:spLocks/>
          </p:cNvSpPr>
          <p:nvPr/>
        </p:nvSpPr>
        <p:spPr>
          <a:xfrm>
            <a:off x="4747855" y="5273573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Pesquisa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Inteligente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 e observe que os resultados são contextuais para essa frase, não </a:t>
            </a:r>
            <a:r>
              <a:rPr lang="pt-BR" sz="1800">
                <a:latin typeface="Segoe UI" panose="020B0502040204020203" pitchFamily="34" charset="0"/>
                <a:cs typeface="Segoe UI" panose="020B0502040204020203" pitchFamily="34" charset="0"/>
              </a:rPr>
              <a:t>Aplicativos do Microsoft Office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pt-BR">
              <a:solidFill>
                <a:srgbClr val="D247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9" name="Grupo 38" descr="Círculo pequeno com o número 3 dentro indicando a etapa 3"/>
          <p:cNvGrpSpPr/>
          <p:nvPr/>
        </p:nvGrpSpPr>
        <p:grpSpPr bwMode="blackWhite">
          <a:xfrm>
            <a:off x="7930921" y="5233381"/>
            <a:ext cx="558179" cy="409838"/>
            <a:chOff x="6953426" y="711274"/>
            <a:chExt cx="558179" cy="409838"/>
          </a:xfrm>
        </p:grpSpPr>
        <p:sp>
          <p:nvSpPr>
            <p:cNvPr id="40" name="Oval 3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41" name="Caixa de texto 40" descr="Número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Espaço Reservado para Conteúdo 17"/>
          <p:cNvSpPr txBox="1">
            <a:spLocks/>
          </p:cNvSpPr>
          <p:nvPr/>
        </p:nvSpPr>
        <p:spPr>
          <a:xfrm>
            <a:off x="8429668" y="5273573"/>
            <a:ext cx="3107336" cy="1341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Só por diversão, experimente a Pesquisa Inteligente mais uma vez clicando na palavra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Office</a:t>
            </a:r>
            <a:r>
              <a:rPr lang="pt-BR"/>
              <a:t> 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na Etapa 2.</a:t>
            </a:r>
          </a:p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endParaRPr lang="pt-BR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32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Mais dúvidas sobre o PowerPoint?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1" y="2614427"/>
            <a:ext cx="9442648" cy="3978275"/>
          </a:xfrm>
        </p:spPr>
        <p:txBody>
          <a:bodyPr rtlCol="0">
            <a:normAutofit/>
          </a:bodyPr>
          <a:lstStyle/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Selecione o botão </a:t>
            </a:r>
            <a:r>
              <a:rPr lang="pt-BR" sz="2000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Diga-me</a:t>
            </a: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          e digite o que você deseja saber.</a:t>
            </a:r>
            <a:b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pt-BR" sz="2000" u="sng" dirty="0">
                <a:latin typeface="Segoe UI Light" panose="020B0502040204020203" pitchFamily="34" charset="0"/>
                <a:cs typeface="Segoe UI Light" panose="020B0502040204020203" pitchFamily="34" charset="0"/>
                <a:hlinkClick r:id="rId3" tooltip="Visite o blog da equipe do PowerPoint"/>
              </a:rPr>
              <a:t>Visite o blog da equipe do PowerPoint</a:t>
            </a: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4" tooltip="Acesse o treinamento gratuito do PowerPoint"/>
              </a:rPr>
              <a:t>Acesse o treinamento gratuito do PowerPoint</a:t>
            </a: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Imagem 1" descr="Botão Diga-me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616853" y="2350333"/>
            <a:ext cx="1268511" cy="1189747"/>
          </a:xfrm>
          <a:prstGeom prst="rect">
            <a:avLst/>
          </a:prstGeom>
        </p:spPr>
      </p:pic>
      <p:pic>
        <p:nvPicPr>
          <p:cNvPr id="8" name="Imagem 7" descr="Seta apontando para a direita com um hiperlink para o blog da equipe do PowerPoint. Escolha a imagem para visitar o blog da equipe do PowerPoint ">
            <a:hlinkClick r:id="rId3" tooltip="Selecione aqui para visitar o blog da equipe do PowerPoint.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74" y="3566804"/>
            <a:ext cx="661940" cy="661940"/>
          </a:xfrm>
          <a:prstGeom prst="rect">
            <a:avLst/>
          </a:prstGeom>
        </p:spPr>
      </p:pic>
      <p:pic>
        <p:nvPicPr>
          <p:cNvPr id="7" name="Imagem 6" descr="Seta apontando para a direita com um hiperlink para o treinamento gratuito do PowerPoint. Selecione a imagem para acessar um treinamento gratuito do PowerPoint">
            <a:hlinkClick r:id="rId7" action="ppaction://hlinkfile" tooltip="Selecione aqui para ir para o treinamento gratuito do PowerPoint.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74" y="4252716"/>
            <a:ext cx="661940" cy="661940"/>
          </a:xfrm>
          <a:prstGeom prst="rect">
            <a:avLst/>
          </a:prstGeom>
        </p:spPr>
      </p:pic>
      <p:sp>
        <p:nvSpPr>
          <p:cNvPr id="9" name="Caixa de texto 8"/>
          <p:cNvSpPr txBox="1"/>
          <p:nvPr/>
        </p:nvSpPr>
        <p:spPr>
          <a:xfrm>
            <a:off x="541611" y="5738132"/>
            <a:ext cx="6193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t-BR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ESCOLHA A SETA QUANDO ESTIVER NO MODO DE APRESENTAÇÃO DE SLIDES</a:t>
            </a:r>
          </a:p>
        </p:txBody>
      </p:sp>
      <p:pic>
        <p:nvPicPr>
          <p:cNvPr id="11" name="Imagem 10" descr="Sugestões da caixa Diga-me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8622792" y="2751216"/>
            <a:ext cx="2476156" cy="154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6FBAED-4AFB-3625-8276-397C342FA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82E02E-3BC3-43CC-B39F-195DAA1639F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400714" cy="4974336"/>
          </a:xfrm>
        </p:spPr>
        <p:txBody>
          <a:bodyPr>
            <a:normAutofit lnSpcReduction="10000"/>
          </a:bodyPr>
          <a:lstStyle/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esenvolver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não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exige um ambiente complexo;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É possível utilizar o próprio navegador, e todo sistema operacional possui um. Ao longo do curso utilizaremos o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Google Chrome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Podemos utilizar um editor de texto padrão. Nós usaremos o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Sublime </a:t>
            </a:r>
            <a:r>
              <a:rPr lang="pt-BR" b="1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é uma 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linguagem de marcação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pois ela possibilita marcar conteúdos por meio de </a:t>
            </a:r>
            <a:r>
              <a:rPr lang="pt-BR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tags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Algumas </a:t>
            </a:r>
            <a:r>
              <a:rPr lang="pt-BR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tags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não possuem marcação, como o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pt-BR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br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que serve para pular uma linha;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 </a:t>
            </a:r>
            <a:r>
              <a:rPr lang="pt-BR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&lt;a&gt;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 permite sair de uma página e mudar para outra;</a:t>
            </a:r>
          </a:p>
          <a:p>
            <a:pPr marL="171450" indent="-1714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 HTML é estático, isto é, não muda. Não podemos fazer nada muito sofisticado com ele. Por esse motivo o navegador entende também a linguagem </a:t>
            </a:r>
            <a:r>
              <a:rPr lang="pt-BR" b="1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que é uma 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linguagem de programação dinâmica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com a qual podemos desenvolver de maneira mais avançada;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Para o navegador interpretar uma instrução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não basta colocarmos a instrução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direto no HTML. Temos que utilizar a </a:t>
            </a:r>
            <a:r>
              <a:rPr lang="pt-BR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i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&lt;script&gt;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Dessa forma o navegador saberá que deve processar essa parte do código como linguagem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 não como HTML;</a:t>
            </a:r>
          </a:p>
          <a:p>
            <a:pPr marL="171450" indent="-1714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 primeira instrução que vimos do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foi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o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,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que recebe como </a:t>
            </a:r>
            <a:r>
              <a:rPr lang="pt-BR" b="0" i="0" dirty="0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parâmetro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um </a:t>
            </a:r>
            <a:r>
              <a:rPr lang="pt-BR" b="0" i="0" dirty="0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texto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Todo texto em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vem entre aspas.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b="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pt-BR" b="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9270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A350D-D691-EFB1-3D80-0131E8C06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importância da </a:t>
            </a:r>
            <a:r>
              <a:rPr lang="pt-BR" dirty="0" err="1"/>
              <a:t>tag</a:t>
            </a:r>
            <a:r>
              <a:rPr lang="pt-BR" dirty="0"/>
              <a:t> meta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464332-9C85-2EA2-914E-7F5D65610E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082661" cy="4974336"/>
          </a:xfrm>
        </p:spPr>
        <p:txBody>
          <a:bodyPr>
            <a:normAutofit lnSpcReduction="10000"/>
          </a:bodyPr>
          <a:lstStyle/>
          <a:p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Quando salvamos um arquivo texto no disco ele é salvo usando uma cadeia de caracteres (</a:t>
            </a:r>
            <a:r>
              <a:rPr lang="pt-BR" sz="1600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character</a:t>
            </a:r>
            <a:r>
              <a:rPr lang="pt-BR" sz="1600" b="0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set </a:t>
            </a:r>
            <a:r>
              <a:rPr lang="pt-BR" sz="1600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encoding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). Se no editor de texto salvamos o arquivo contendo</a:t>
            </a:r>
            <a:r>
              <a:rPr lang="pt-BR" sz="1600" b="1" i="0" dirty="0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charset</a:t>
            </a:r>
            <a:r>
              <a:rPr lang="pt-BR" sz="1600" b="1" i="0" dirty="0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i="0" dirty="0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UTF-8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precisamos dar uma pista para o navegador de como ele deve ser processado. Se não fizermos isso, ele não conseguirá exibir corretamente qualquer texto acentuado.</a:t>
            </a:r>
          </a:p>
          <a:p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Contudo, muito cuidado! Vamos supor que acidentalmente seu editor de texto não salvou o arquivo como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UTF-8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, mas em latin1.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Se colocarmos a </a:t>
            </a:r>
            <a:r>
              <a:rPr lang="pt-BR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sz="16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meta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charset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=</a:t>
            </a:r>
            <a:r>
              <a:rPr lang="pt-BR" sz="16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“UTF-8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”&gt;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estaremos dando uma dica errada para o navegador e isso nos trará problemas na acentuação. Para resolver esse tipo de situação, podemos usar </a:t>
            </a:r>
            <a:r>
              <a:rPr lang="pt-BR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sz="16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meta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charset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=</a:t>
            </a:r>
            <a:r>
              <a:rPr lang="pt-BR" sz="16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pt-BR" sz="1600" b="1" dirty="0" err="1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latin</a:t>
            </a:r>
            <a:r>
              <a:rPr lang="pt-BR" sz="16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ou mudar nosso arquivo para </a:t>
            </a:r>
            <a:r>
              <a:rPr lang="pt-BR" sz="1600" b="1" i="0" dirty="0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UTF-8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, o que é mais difícil.</a:t>
            </a:r>
          </a:p>
          <a:p>
            <a:pPr algn="l"/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Pode ser que o editor de texto escolhido não siga o padrão </a:t>
            </a:r>
            <a:r>
              <a:rPr lang="pt-BR" sz="1600" b="1" i="0" dirty="0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UTF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 utilize outro qualquer que nem eu ou você sabemos.</a:t>
            </a:r>
          </a:p>
          <a:p>
            <a:pPr algn="l"/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Mais do que os caracteres saírem certos ou errados, o importante é aprender a lógica de programação. O que estamos abordando serve para tornar sua experiência melhor e seu programa mais bonito. Afinal, quem não gosta de ver os acentos todos bonitinhos? :)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6527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5300CB-1AB4-B20E-C3EC-FD0E84D34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HTML </a:t>
            </a:r>
            <a:r>
              <a:rPr lang="pt-BR" dirty="0" err="1"/>
              <a:t>vs</a:t>
            </a:r>
            <a:r>
              <a:rPr lang="pt-BR" dirty="0"/>
              <a:t> </a:t>
            </a:r>
            <a:r>
              <a:rPr lang="pt-BR" dirty="0" err="1"/>
              <a:t>JavaScript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2D68CC-BD3F-0D9B-23ED-DA61DF94551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04731"/>
            <a:ext cx="11321199" cy="1736034"/>
          </a:xfrm>
        </p:spPr>
        <p:txBody>
          <a:bodyPr>
            <a:normAutofit/>
          </a:bodyPr>
          <a:lstStyle/>
          <a:p>
            <a:pPr algn="l"/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Este exercício é mais reflexivo que prático e abordará a linguagem HTML e o conteúdo estático.</a:t>
            </a:r>
          </a:p>
          <a:p>
            <a:pPr algn="l"/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Apesar da maneira como é escrito, o HTML não é uma linguagem de programação propriamente dita. Inclusive, veja que em seu nome (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H*</a:t>
            </a:r>
            <a:r>
              <a:rPr lang="pt-BR" b="1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yper</a:t>
            </a:r>
            <a:r>
              <a:rPr lang="pt-BR" b="1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*</a:t>
            </a:r>
            <a:r>
              <a:rPr lang="pt-BR" b="1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ext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M*</a:t>
            </a:r>
            <a:r>
              <a:rPr lang="pt-BR" b="1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arkup</a:t>
            </a:r>
            <a:r>
              <a:rPr lang="pt-BR" b="1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*</a:t>
            </a:r>
            <a:r>
              <a:rPr lang="pt-BR" b="1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anguage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 não há a presença da palavra "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". O HTML foi criado apenas para apresentar informações, isto é, sem dinamismo. Por exemplo, temos o seguinte código: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1C9C4AB-AFAF-7CFD-72CB-DB51B6713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" y="3140765"/>
            <a:ext cx="3753374" cy="1295581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E1C10A80-BF31-8207-EC83-1F852A8000AA}"/>
              </a:ext>
            </a:extLst>
          </p:cNvPr>
          <p:cNvSpPr txBox="1">
            <a:spLocks/>
          </p:cNvSpPr>
          <p:nvPr/>
        </p:nvSpPr>
        <p:spPr>
          <a:xfrm>
            <a:off x="521206" y="4436346"/>
            <a:ext cx="11339489" cy="2083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3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 se quisermos fazer cálculos que variam de acordo com a entrada do usuário? Não podemos, pois o HTML no máximo será o responsável em exibir o resultado do cálculo, mas não realizá-lo.</a:t>
            </a:r>
          </a:p>
          <a:p>
            <a:pPr algn="l"/>
            <a:r>
              <a:rPr lang="pt-BR" sz="13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Mas, o navegador não é bobo, ele conhece além da linguagem HTML outra que é totalmente dinâmica. Esta linguagem chama-se </a:t>
            </a:r>
            <a:r>
              <a:rPr lang="pt-BR" sz="13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13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Com ela podemos realizar cálculos e diversas operações úteis. Mas, você pode estar se perguntando: deixaremos de usar o HTML? Não! É claro que não! Usaremos HTML e </a:t>
            </a:r>
            <a:r>
              <a:rPr lang="pt-BR" sz="13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13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para criar programas interessantes, portanto, não se preocupe como isso será feito.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5028734"/>
      </p:ext>
    </p:extLst>
  </p:cSld>
  <p:clrMapOvr>
    <a:masterClrMapping/>
  </p:clrMapOvr>
</p:sld>
</file>

<file path=ppt/theme/theme1.xml><?xml version="1.0" encoding="utf-8"?>
<a:theme xmlns:a="http://schemas.openxmlformats.org/drawingml/2006/main" name="DocBoas-vinda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05_TF10001108_Win32" id="{28A79BE7-1959-4F88-894F-C0DF83BEA638}" vid="{43AF368F-97C8-445F-AF65-9C3884FDC69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{490CAC70-9455-490A-9D57-74F09AA546B7}tf10001108_win32</Template>
  <TotalTime>1445</TotalTime>
  <Words>5942</Words>
  <Application>Microsoft Office PowerPoint</Application>
  <PresentationFormat>Widescreen</PresentationFormat>
  <Paragraphs>314</Paragraphs>
  <Slides>66</Slides>
  <Notes>18</Notes>
  <HiddenSlides>0</HiddenSlides>
  <MMClips>1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66</vt:i4>
      </vt:variant>
    </vt:vector>
  </HeadingPairs>
  <TitlesOfParts>
    <vt:vector size="75" baseType="lpstr">
      <vt:lpstr>Arial</vt:lpstr>
      <vt:lpstr>Calibri</vt:lpstr>
      <vt:lpstr>Consolas</vt:lpstr>
      <vt:lpstr>Segoe UI</vt:lpstr>
      <vt:lpstr>Segoe UI Light</vt:lpstr>
      <vt:lpstr>Segoe UI Semibold</vt:lpstr>
      <vt:lpstr>Source Serif Pro</vt:lpstr>
      <vt:lpstr>Wingdings</vt:lpstr>
      <vt:lpstr>DocBoas-vindas</vt:lpstr>
      <vt:lpstr>Iniciante em Programação T5 - ONE</vt:lpstr>
      <vt:lpstr>Apresentação do PowerPoint</vt:lpstr>
      <vt:lpstr>Converse com seu navegador</vt:lpstr>
      <vt:lpstr>Criando seu próprio arquivo</vt:lpstr>
      <vt:lpstr>Dê olá ao mundo</vt:lpstr>
      <vt:lpstr>Dê olá ao mundo</vt:lpstr>
      <vt:lpstr>RESUMO</vt:lpstr>
      <vt:lpstr>A importância da tag meta </vt:lpstr>
      <vt:lpstr>HTML vs JavaScript</vt:lpstr>
      <vt:lpstr>Apresentação do PowerPoint</vt:lpstr>
      <vt:lpstr>Recapitulando</vt:lpstr>
      <vt:lpstr>Concatenação</vt:lpstr>
      <vt:lpstr>Usar alert demais pode ser tedioso para o usuário</vt:lpstr>
      <vt:lpstr>Operações com textos e números</vt:lpstr>
      <vt:lpstr>Operações com textos e números</vt:lpstr>
      <vt:lpstr>Operações com textos e números</vt:lpstr>
      <vt:lpstr>Operações com textos e números</vt:lpstr>
      <vt:lpstr>Apresentação do PowerPoint</vt:lpstr>
      <vt:lpstr>Reduzindo alterações</vt:lpstr>
      <vt:lpstr>Variáveis</vt:lpstr>
      <vt:lpstr>Resumo</vt:lpstr>
      <vt:lpstr>Apresentação do PowerPoint</vt:lpstr>
      <vt:lpstr>Melhorando a manutenção do código</vt:lpstr>
      <vt:lpstr>Melhorando a manutenção do código</vt:lpstr>
      <vt:lpstr>Melhorando a manutenção do código</vt:lpstr>
      <vt:lpstr>Funções</vt:lpstr>
      <vt:lpstr>Funções com parâmetros</vt:lpstr>
      <vt:lpstr>Funções com parâmetros</vt:lpstr>
      <vt:lpstr>Funções com parâmetros</vt:lpstr>
      <vt:lpstr>Funções com parâmetros</vt:lpstr>
      <vt:lpstr>Resumo</vt:lpstr>
      <vt:lpstr>Apresentação do PowerPoint</vt:lpstr>
      <vt:lpstr>Calculando IMC</vt:lpstr>
      <vt:lpstr>Retorno de funções</vt:lpstr>
      <vt:lpstr>Entendendo a fundo retorno de funções</vt:lpstr>
      <vt:lpstr>Entendendo a fundo retorno de funções</vt:lpstr>
      <vt:lpstr>Interagindo com usuário</vt:lpstr>
      <vt:lpstr>Apresentação do PowerPoint</vt:lpstr>
      <vt:lpstr>Convertendo texto em números</vt:lpstr>
      <vt:lpstr>Trabalhando com condições</vt:lpstr>
      <vt:lpstr>Melhorando programa de IMC</vt:lpstr>
      <vt:lpstr>Jogo de adivinhação</vt:lpstr>
      <vt:lpstr>Jogo de adivinhação</vt:lpstr>
      <vt:lpstr>Apresentação do PowerPoint</vt:lpstr>
      <vt:lpstr>Repetir enquanto...</vt:lpstr>
      <vt:lpstr>Outra forma de repetir</vt:lpstr>
      <vt:lpstr>Outra forma de repetir</vt:lpstr>
      <vt:lpstr>Acumulando valores</vt:lpstr>
      <vt:lpstr>Interrompendo uma repetição</vt:lpstr>
      <vt:lpstr>Repetições aninhadas</vt:lpstr>
      <vt:lpstr>Repetições aninhadas</vt:lpstr>
      <vt:lpstr>Apresentação do PowerPoint</vt:lpstr>
      <vt:lpstr>Campo de texto e botão</vt:lpstr>
      <vt:lpstr>Campo de texto e botão</vt:lpstr>
      <vt:lpstr>Campo de texto e botão</vt:lpstr>
      <vt:lpstr>Melhorando a usabilidade</vt:lpstr>
      <vt:lpstr>Apresentação do PowerPoint</vt:lpstr>
      <vt:lpstr>Armazenando muitos dados </vt:lpstr>
      <vt:lpstr>O Designer ajuda você a transmitir seu ponto de vista</vt:lpstr>
      <vt:lpstr>Como usar o Designer do PowerPoint</vt:lpstr>
      <vt:lpstr>Transformar</vt:lpstr>
      <vt:lpstr>Configuração de Transformar</vt:lpstr>
      <vt:lpstr>Trabalhar em conjunto em tempo real</vt:lpstr>
      <vt:lpstr>Você é um especialista em Diga-me</vt:lpstr>
      <vt:lpstr>Explore sem sair dos slides</vt:lpstr>
      <vt:lpstr>Mais dúvidas sobre o PowerPoint?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Iniciante em Programação T5 - ONE</dc:title>
  <dc:creator>Raíza</dc:creator>
  <cp:keywords/>
  <cp:lastModifiedBy>RAIZA CIRNE BRAZ</cp:lastModifiedBy>
  <cp:revision>180</cp:revision>
  <dcterms:created xsi:type="dcterms:W3CDTF">2023-04-06T13:21:07Z</dcterms:created>
  <dcterms:modified xsi:type="dcterms:W3CDTF">2023-05-10T18:49:45Z</dcterms:modified>
  <cp:version/>
</cp:coreProperties>
</file>